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9" r:id="rId2"/>
  </p:sldMasterIdLst>
  <p:notesMasterIdLst>
    <p:notesMasterId r:id="rId41"/>
  </p:notesMasterIdLst>
  <p:handoutMasterIdLst>
    <p:handoutMasterId r:id="rId42"/>
  </p:handoutMasterIdLst>
  <p:sldIdLst>
    <p:sldId id="542" r:id="rId3"/>
    <p:sldId id="682" r:id="rId4"/>
    <p:sldId id="5305" r:id="rId5"/>
    <p:sldId id="5306" r:id="rId6"/>
    <p:sldId id="683" r:id="rId7"/>
    <p:sldId id="684" r:id="rId8"/>
    <p:sldId id="685" r:id="rId9"/>
    <p:sldId id="691" r:id="rId10"/>
    <p:sldId id="5307" r:id="rId11"/>
    <p:sldId id="5300" r:id="rId12"/>
    <p:sldId id="5308" r:id="rId13"/>
    <p:sldId id="5301" r:id="rId14"/>
    <p:sldId id="5303" r:id="rId15"/>
    <p:sldId id="259" r:id="rId16"/>
    <p:sldId id="260" r:id="rId17"/>
    <p:sldId id="278" r:id="rId18"/>
    <p:sldId id="688" r:id="rId19"/>
    <p:sldId id="689" r:id="rId20"/>
    <p:sldId id="693" r:id="rId21"/>
    <p:sldId id="555" r:id="rId22"/>
    <p:sldId id="692" r:id="rId23"/>
    <p:sldId id="601" r:id="rId24"/>
    <p:sldId id="602" r:id="rId25"/>
    <p:sldId id="695" r:id="rId26"/>
    <p:sldId id="696" r:id="rId27"/>
    <p:sldId id="5291" r:id="rId28"/>
    <p:sldId id="5304" r:id="rId29"/>
    <p:sldId id="5293" r:id="rId30"/>
    <p:sldId id="5292" r:id="rId31"/>
    <p:sldId id="513" r:id="rId32"/>
    <p:sldId id="5295" r:id="rId33"/>
    <p:sldId id="1182" r:id="rId34"/>
    <p:sldId id="5298" r:id="rId35"/>
    <p:sldId id="5076" r:id="rId36"/>
    <p:sldId id="5299" r:id="rId37"/>
    <p:sldId id="5309" r:id="rId38"/>
    <p:sldId id="5310" r:id="rId39"/>
    <p:sldId id="5297" r:id="rId40"/>
  </p:sldIdLst>
  <p:sldSz cx="9144000" cy="6858000" type="screen4x3"/>
  <p:notesSz cx="7302500" cy="9586913"/>
  <p:custDataLst>
    <p:tags r:id="rId4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3E4E6"/>
    <a:srgbClr val="E0E0E0"/>
    <a:srgbClr val="E0F4E3"/>
    <a:srgbClr val="FFFF99"/>
    <a:srgbClr val="FF99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5" autoAdjust="0"/>
    <p:restoredTop sz="91097"/>
  </p:normalViewPr>
  <p:slideViewPr>
    <p:cSldViewPr snapToObjects="1">
      <p:cViewPr varScale="1">
        <p:scale>
          <a:sx n="86" d="100"/>
          <a:sy n="86" d="100"/>
        </p:scale>
        <p:origin x="6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3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Slide Image Placeholder 1">
            <a:extLst>
              <a:ext uri="{FF2B5EF4-FFF2-40B4-BE49-F238E27FC236}">
                <a16:creationId xmlns:a16="http://schemas.microsoft.com/office/drawing/2014/main" id="{DE2C9344-6545-A94A-ABCD-7604D09B20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8" name="Notes Placeholder 2">
            <a:extLst>
              <a:ext uri="{FF2B5EF4-FFF2-40B4-BE49-F238E27FC236}">
                <a16:creationId xmlns:a16="http://schemas.microsoft.com/office/drawing/2014/main" id="{98ADA21C-41CA-0A47-ABF6-6366459F781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5219" name="Slide Number Placeholder 3">
            <a:extLst>
              <a:ext uri="{FF2B5EF4-FFF2-40B4-BE49-F238E27FC236}">
                <a16:creationId xmlns:a16="http://schemas.microsoft.com/office/drawing/2014/main" id="{BA8A1A1A-F53C-9842-836A-D88D716CE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D42FA8-5780-9242-8B49-2A722DC597B7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97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8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121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CPU's nowadays typically</a:t>
            </a:r>
            <a:r>
              <a:rPr lang="en-US" baseline="0" dirty="0"/>
              <a:t> have 2 to 12 cores and are highly optimized for serial processing.</a:t>
            </a:r>
          </a:p>
          <a:p>
            <a:r>
              <a:rPr lang="en-US" baseline="0" dirty="0"/>
              <a:t>GPUs consist of hundreds or even thousands of smaller efficient cores designed for parallel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4F26A-FE1F-457A-B5F3-B14FE03A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significant difference in memory size and bandwidth that should be taken into account while</a:t>
            </a:r>
            <a:r>
              <a:rPr lang="en-US" baseline="0" dirty="0"/>
              <a:t> deciding where to perform the calculations.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4F26A-FE1F-457A-B5F3-B14FE03A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4F26A-FE1F-457A-B5F3-B14FE03A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2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In 3D computer graphics, </a:t>
            </a:r>
            <a:r>
              <a:rPr lang="en-IN" sz="1200" b="1" dirty="0"/>
              <a:t>ray tracing</a:t>
            </a:r>
            <a:r>
              <a:rPr lang="en-IN" sz="1200" dirty="0"/>
              <a:t> is a rendering technique for generating an image by </a:t>
            </a:r>
            <a:r>
              <a:rPr lang="en-IN" sz="1200" b="1" dirty="0"/>
              <a:t>tracing</a:t>
            </a:r>
            <a:r>
              <a:rPr lang="en-IN" sz="1200" dirty="0"/>
              <a:t> the </a:t>
            </a:r>
            <a:r>
              <a:rPr lang="en-IN" sz="1200" b="1" dirty="0"/>
              <a:t>path</a:t>
            </a:r>
            <a:r>
              <a:rPr lang="en-IN" sz="1200" dirty="0"/>
              <a:t> of light as pixels in an image plane and simulating the effects of its encounters with virtual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giga ray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a billion rays cast per second.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7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Synchronous random access memory (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SDRAM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 is the same as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DRAM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except that regular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DRAM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is asynchronous. Synchronous random access memory stays synchronized with the computer's clock which allows greater efficiency in storing and retrieving data compared to asynchronous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DRAM</a:t>
            </a:r>
          </a:p>
          <a:p>
            <a:endParaRPr lang="en-IN" sz="1200" b="1" i="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DDR4 : double data rate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8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SRAM -  four or six transistors per bit</a:t>
            </a:r>
          </a:p>
          <a:p>
            <a:r>
              <a:rPr lang="en-IN" dirty="0"/>
              <a:t>SRAM – Used primarily in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6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110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7CD0-1B69-0C4A-BDAA-13E63C32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6454-8CE0-994C-A1C6-182A8D89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3A4-0743-1442-9F5E-67B17F23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15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05098-B212-2F4F-91C8-CFABB10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4C8C5-7D45-3447-AA42-8C8C17E4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F053-1D49-0A4F-8F0E-A18B2412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0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5D63-D5AA-3341-9D64-C11FCC10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8F01-78D2-D845-8A48-BB75307B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FCEE-14E5-B84A-807B-AE99D975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36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49E5F-5150-284C-A315-A88A64E4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F165D-60D4-9849-B27D-59C5B341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36F0-B29A-304A-A821-E91791D7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36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FDD7A-9C01-9C4A-8D9B-9687D2AC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46FF6-BD00-5C44-8153-520C840C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81AF-D95F-7843-8E68-1AF4B3B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8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3911-4067-A946-A139-BADB684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4ECC7-2D8D-D543-861E-179739D5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C6C57-520F-B442-99D0-B1204172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32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D63CE-34F6-B647-9536-A68EF6E9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99632-C7AB-A544-AE44-265A05E1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AC6F-C07C-7547-BBAC-81B54B49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FA35-7ACD-0648-B1D2-85689965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D79A4-8337-EA47-A1D3-532D9FBA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B3FB4-DA37-0D4E-8CCA-7C1E09CC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7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9174-6366-AA4D-A43D-105A363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2EEA-2A90-1144-BD1B-40792013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EF925-0E60-6040-8966-EF68617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88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9A98F-3755-2149-9F57-A5C62542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42732-1042-8B4B-8D4B-CAA791EB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4C13-8AB1-E942-AA03-1E41204B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7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FCE0-E717-084F-9DE4-BC1FC0F6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D79C-BA7F-3D4F-BD19-3826E8CC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55EC-E21F-094B-89A3-26D412F2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138" y="188640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196752"/>
            <a:ext cx="789622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 rot="5400000">
            <a:off x="5597105" y="3311105"/>
            <a:ext cx="6858000" cy="23579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416951" y="6488939"/>
            <a:ext cx="36740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fld id="{F5551B27-49BC-4291-80C6-707CDCF1D651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lvl="0"/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5" r:id="rId3"/>
    <p:sldLayoutId id="2147483661" r:id="rId4"/>
    <p:sldLayoutId id="2147483659" r:id="rId5"/>
    <p:sldLayoutId id="2147483658" r:id="rId6"/>
    <p:sldLayoutId id="2147483657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  <p:sldLayoutId id="2147483668" r:id="rId14"/>
  </p:sldLayoutIdLst>
  <p:hf sldNum="0" hd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FBB17-EB3E-2E4C-AED5-02CEF8D2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F657-BDD1-5E4B-B319-CB7A0AE2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8BF0A-33AB-7B40-88AA-7FCF326FBD2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liquidweb.com/custom-solutions/high-performance-hostin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agereview.com/intel_optane_dc_persistent_memory_module_pmm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8.tiff"/><Relationship Id="rId5" Type="http://schemas.openxmlformats.org/officeDocument/2006/relationships/image" Target="../media/image23.pn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content/www/us/en/develop/articles/software-techniques-for-shared-cache-multi-core-systems.html?wapkw=smart+cache" TargetMode="External"/><Relationship Id="rId2" Type="http://schemas.openxmlformats.org/officeDocument/2006/relationships/hyperlink" Target="http://www.dell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B8A52-73F8-064A-9FD9-3B4895CEE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  </a:t>
            </a:r>
            <a:r>
              <a:rPr lang="en-US" sz="2800" b="0" dirty="0">
                <a:solidFill>
                  <a:srgbClr val="C00000"/>
                </a:solidFill>
              </a:rPr>
              <a:t>CS 211 Computer Architecture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Lecture 5: Inside a Modern Computer System</a:t>
            </a:r>
            <a:endParaRPr lang="en-US" sz="3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13AB9FB-BA87-4D47-92BC-856A79A26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/>
              <a:t>Ravi Mittal</a:t>
            </a:r>
          </a:p>
          <a:p>
            <a:pPr algn="r"/>
            <a:r>
              <a:rPr lang="en-US" dirty="0" err="1"/>
              <a:t>ravi.mittal@iitgoa.ac.in</a:t>
            </a:r>
            <a:endParaRPr lang="en-US" dirty="0"/>
          </a:p>
          <a:p>
            <a:pPr algn="r"/>
            <a:r>
              <a:rPr 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0F4C-16B1-5C42-B469-B1E356F1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Processor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ACD6-FE74-674C-9EAE-9465FB8C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10th Gen Intel® Core™ i9-10900K processor(10-Core, 20M Cache, 3.7GHz to 5.3GHz) – 20 threads</a:t>
            </a:r>
          </a:p>
          <a:p>
            <a:pPr lvl="1"/>
            <a:r>
              <a:rPr lang="en-IN" sz="1800" dirty="0"/>
              <a:t>Integrated GPU: Intel UHD Graphics 630 </a:t>
            </a:r>
          </a:p>
          <a:p>
            <a:r>
              <a:rPr lang="en-IN" sz="2200" dirty="0">
                <a:solidFill>
                  <a:srgbClr val="C00000"/>
                </a:solidFill>
              </a:rPr>
              <a:t>Number of cores: 10 ; Number of threads: 20	</a:t>
            </a:r>
          </a:p>
          <a:p>
            <a:pPr lvl="1"/>
            <a:r>
              <a:rPr lang="en-IN" sz="1800" dirty="0"/>
              <a:t>Homogeneous Cores ?</a:t>
            </a:r>
          </a:p>
          <a:p>
            <a:pPr lvl="1"/>
            <a:r>
              <a:rPr lang="en-IN" sz="1800" dirty="0"/>
              <a:t>How does a  programmer </a:t>
            </a:r>
            <a:r>
              <a:rPr lang="en-IN" sz="1800" dirty="0" err="1"/>
              <a:t>usesthese</a:t>
            </a:r>
            <a:r>
              <a:rPr lang="en-IN" sz="1800" dirty="0"/>
              <a:t> cores?</a:t>
            </a:r>
          </a:p>
          <a:p>
            <a:pPr lvl="1"/>
            <a:r>
              <a:rPr lang="en-IN" sz="1800" dirty="0"/>
              <a:t>What is the role of OS in using cores?</a:t>
            </a:r>
          </a:p>
          <a:p>
            <a:pPr lvl="1"/>
            <a:r>
              <a:rPr lang="en-IN" sz="1800" dirty="0"/>
              <a:t>How are the cores interconnected? Using bus ?</a:t>
            </a:r>
          </a:p>
          <a:p>
            <a:r>
              <a:rPr lang="en-IN" sz="2200" dirty="0">
                <a:solidFill>
                  <a:srgbClr val="C00000"/>
                </a:solidFill>
              </a:rPr>
              <a:t>20 MB built-in cache</a:t>
            </a:r>
          </a:p>
          <a:p>
            <a:pPr lvl="1"/>
            <a:r>
              <a:rPr lang="en-IN" sz="1800" dirty="0"/>
              <a:t>What is Cache Memory? How is it organized?</a:t>
            </a:r>
          </a:p>
          <a:p>
            <a:pPr lvl="1"/>
            <a:r>
              <a:rPr lang="en-IN" sz="1800" dirty="0"/>
              <a:t>How many levels of Cache Memory? Why many levels of Cache?</a:t>
            </a:r>
          </a:p>
          <a:p>
            <a:pPr lvl="2"/>
            <a:r>
              <a:rPr lang="en-IN" sz="1800" dirty="0"/>
              <a:t>L1 instruction cache, L1 data cache, L2 Cache, L3 Cache</a:t>
            </a:r>
          </a:p>
          <a:p>
            <a:r>
              <a:rPr lang="en-IN" sz="2200" dirty="0"/>
              <a:t>Did you notice variable clock speed: 3.7GHz to 5.3GHz</a:t>
            </a:r>
          </a:p>
          <a:p>
            <a:pPr lvl="1"/>
            <a:r>
              <a:rPr lang="en-IN" sz="1800" dirty="0"/>
              <a:t>Why do we need to change clock speed?</a:t>
            </a:r>
          </a:p>
          <a:p>
            <a:pPr marL="0" indent="0">
              <a:buNone/>
            </a:pPr>
            <a:endParaRPr lang="en-IN" sz="2200" dirty="0"/>
          </a:p>
          <a:p>
            <a:endParaRPr lang="en-IN" sz="2200" dirty="0"/>
          </a:p>
          <a:p>
            <a:pPr marL="0" indent="0">
              <a:buNone/>
            </a:pPr>
            <a:endParaRPr lang="en-IN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DB7F-C611-9147-9E02-80A912B7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quad-core Homogeneous Processor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B3E6A-130C-9948-BC2F-6B90FCCF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05" y="1772816"/>
            <a:ext cx="6965849" cy="4098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7E3236-8165-0747-B24A-757E932337C8}"/>
              </a:ext>
            </a:extLst>
          </p:cNvPr>
          <p:cNvSpPr txBox="1"/>
          <p:nvPr/>
        </p:nvSpPr>
        <p:spPr>
          <a:xfrm>
            <a:off x="179512" y="6199037"/>
            <a:ext cx="8319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See backup slides for Advantages and Disadvantages of Multicore processing</a:t>
            </a:r>
          </a:p>
        </p:txBody>
      </p:sp>
    </p:spTree>
    <p:extLst>
      <p:ext uri="{BB962C8B-B14F-4D97-AF65-F5344CB8AC3E}">
        <p14:creationId xmlns:p14="http://schemas.microsoft.com/office/powerpoint/2010/main" val="62575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0F4C-16B1-5C42-B469-B1E356F1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Processor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8ACD6-FE74-674C-9EAE-9465FB8C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>
                <a:solidFill>
                  <a:srgbClr val="C00000"/>
                </a:solidFill>
              </a:rPr>
              <a:t>Thermal Design Power (TDP) : 125 W</a:t>
            </a:r>
          </a:p>
          <a:p>
            <a:pPr lvl="1"/>
            <a:r>
              <a:rPr lang="en-IN" sz="1800" dirty="0"/>
              <a:t>The average power, in watts, the processor dissipates when operating at Base Frequency with all cores active under an Intel-defined, high-complexity workload</a:t>
            </a:r>
          </a:p>
          <a:p>
            <a:r>
              <a:rPr lang="en-IN" sz="2200" dirty="0">
                <a:solidFill>
                  <a:srgbClr val="C00000"/>
                </a:solidFill>
              </a:rPr>
              <a:t>Processor’s Base Frequency: 3.7 GHz</a:t>
            </a:r>
          </a:p>
          <a:p>
            <a:pPr lvl="1"/>
            <a:r>
              <a:rPr lang="en-IN" sz="1800" dirty="0"/>
              <a:t>The processor base frequency is the operating point where TDP is defined</a:t>
            </a:r>
          </a:p>
          <a:p>
            <a:r>
              <a:rPr lang="en-IN" sz="2200" dirty="0">
                <a:solidFill>
                  <a:srgbClr val="C00000"/>
                </a:solidFill>
              </a:rPr>
              <a:t>Max Turbo Frequency: 5.30 GHz</a:t>
            </a:r>
          </a:p>
          <a:p>
            <a:pPr lvl="1"/>
            <a:r>
              <a:rPr lang="en-IN" sz="1800" dirty="0"/>
              <a:t>Max turbo frequency is the maximum single core frequency at which the processor is capable of operating</a:t>
            </a:r>
          </a:p>
          <a:p>
            <a:pPr lvl="1"/>
            <a:r>
              <a:rPr lang="en-IN" sz="1800" dirty="0"/>
              <a:t>How to increase frequency of a processor ?</a:t>
            </a:r>
          </a:p>
          <a:p>
            <a:pPr lvl="2"/>
            <a:r>
              <a:rPr lang="en-IN" sz="1800" dirty="0"/>
              <a:t>Use of Thermal Velocity Boost Feature - automatically increases clock frequency based on how much the processor is operating below its maximum temperature and whether turbo power budget is available</a:t>
            </a:r>
          </a:p>
          <a:p>
            <a:pPr lvl="2"/>
            <a:r>
              <a:rPr lang="en-IN" sz="1800" dirty="0"/>
              <a:t>Depends on the workload, capabilities of the processor and the processor cooling solution</a:t>
            </a:r>
          </a:p>
          <a:p>
            <a:r>
              <a:rPr lang="en-IN" sz="2200" dirty="0"/>
              <a:t>Can we increase frequency selectively on specific core ? Yes. </a:t>
            </a:r>
          </a:p>
          <a:p>
            <a:endParaRPr lang="en-IN" sz="2200" dirty="0"/>
          </a:p>
          <a:p>
            <a:pPr marL="0" indent="0">
              <a:buNone/>
            </a:pPr>
            <a:endParaRPr lang="en-IN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43" y="9927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847535" cy="762000"/>
          </a:xfrm>
        </p:spPr>
        <p:txBody>
          <a:bodyPr/>
          <a:lstStyle/>
          <a:p>
            <a:r>
              <a:rPr lang="en-US" dirty="0"/>
              <a:t>What is inside a modern Desktop?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Processors: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Integrated GPU: Intel UHD Graphics 630 </a:t>
            </a:r>
            <a:endParaRPr lang="en-IN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b="1" dirty="0">
                <a:solidFill>
                  <a:srgbClr val="0070C0"/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Memory: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2TB 7200 rpm 3.5" SATA Hard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256GB M.2 PCIe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NVMe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Solid State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Intel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Optane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Memory - 32 GB, Storage Accelerator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128 GB, 4 x 32 GB, DDR4,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4375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2427402" cy="27117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nvidia.com/content/tesla/images/tesla-k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07" y="1728952"/>
            <a:ext cx="1922585" cy="8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yeskey.com/uploadfile/t1/trusmeonline801/fetch/Xeon-CPU/Intel-Xeon-CPU-Processor-X5660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90600" y="4724400"/>
            <a:ext cx="3249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CPUs consist of a few cores optimized for serial processing and general purpose calculations.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4876800" y="4724400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GPUs consist of hundreds or thousands of smaller, efficient cores designed for parallel performance.  The hardware is designed for specific calculations.</a:t>
            </a:r>
          </a:p>
        </p:txBody>
      </p:sp>
      <p:sp>
        <p:nvSpPr>
          <p:cNvPr id="3072" name="TextBox 3071"/>
          <p:cNvSpPr txBox="1"/>
          <p:nvPr/>
        </p:nvSpPr>
        <p:spPr>
          <a:xfrm>
            <a:off x="1752600" y="1066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UI Semibold" pitchFamily="34" charset="0"/>
              </a:rPr>
              <a:t>CPU</a:t>
            </a:r>
          </a:p>
        </p:txBody>
      </p:sp>
      <p:sp>
        <p:nvSpPr>
          <p:cNvPr id="1259" name="TextBox 1258"/>
          <p:cNvSpPr txBox="1"/>
          <p:nvPr/>
        </p:nvSpPr>
        <p:spPr>
          <a:xfrm>
            <a:off x="5410200" y="10668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egoe UI Semibold" pitchFamily="34" charset="0"/>
              </a:rPr>
              <a:t>GPU</a:t>
            </a:r>
          </a:p>
        </p:txBody>
      </p:sp>
      <p:grpSp>
        <p:nvGrpSpPr>
          <p:cNvPr id="1274" name="Group 1273"/>
          <p:cNvGrpSpPr/>
          <p:nvPr/>
        </p:nvGrpSpPr>
        <p:grpSpPr>
          <a:xfrm>
            <a:off x="2314728" y="2571901"/>
            <a:ext cx="1314143" cy="1427778"/>
            <a:chOff x="2913547" y="2500538"/>
            <a:chExt cx="1688442" cy="2233981"/>
          </a:xfrm>
          <a:effectLst/>
        </p:grpSpPr>
        <p:pic>
          <p:nvPicPr>
            <p:cNvPr id="1275" name="Picture 1274" descr="thinner_intel_chip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6" name="Rectangle 1275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7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277" name="Group 1276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282" name="Rounded Rectangle 1281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83" name="Rounded Rectangle 1282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84" name="Rounded Rectangle 1283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278" name="Group 127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1279" name="Rounded Rectangle 1278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80" name="Rounded Rectangle 1279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81" name="Rounded Rectangle 1280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490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yeskey.com/uploadfile/t1/trusmeonline801/fetch/Xeon-CPU/Intel-Xeon-CPU-Processor-X5660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1" y="1055988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5072" y="3906288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 Xeon E5-2680v4 :</a:t>
            </a: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64 cores</a:t>
            </a: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Memory size: 256 GB</a:t>
            </a: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Bandwidth: 76.8 GB/sec</a:t>
            </a:r>
          </a:p>
        </p:txBody>
      </p:sp>
      <p:sp>
        <p:nvSpPr>
          <p:cNvPr id="1257" name="TextBox 1256"/>
          <p:cNvSpPr txBox="1"/>
          <p:nvPr/>
        </p:nvSpPr>
        <p:spPr>
          <a:xfrm>
            <a:off x="4642483" y="3918593"/>
            <a:ext cx="350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NVIDIA Tesla P100:</a:t>
            </a:r>
          </a:p>
          <a:p>
            <a:r>
              <a:rPr lang="en-IN" b="0" dirty="0">
                <a:latin typeface="Calibri" panose="020F0502020204030204" pitchFamily="34" charset="0"/>
                <a:cs typeface="Calibri" panose="020F0502020204030204" pitchFamily="34" charset="0"/>
              </a:rPr>
              <a:t>3840 single precision cores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Memory size: 12GB total</a:t>
            </a:r>
          </a:p>
          <a:p>
            <a:r>
              <a:rPr lang="en-US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Bandwidth: 549 GB/sec</a:t>
            </a:r>
          </a:p>
        </p:txBody>
      </p:sp>
      <p:sp>
        <p:nvSpPr>
          <p:cNvPr id="1255" name="TextBox 1254"/>
          <p:cNvSpPr txBox="1"/>
          <p:nvPr/>
        </p:nvSpPr>
        <p:spPr>
          <a:xfrm>
            <a:off x="1747501" y="5987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Segoe UI Semibold" pitchFamily="34" charset="0"/>
              </a:rPr>
              <a:t>SCC CPU</a:t>
            </a:r>
          </a:p>
        </p:txBody>
      </p:sp>
      <p:sp>
        <p:nvSpPr>
          <p:cNvPr id="1256" name="TextBox 1255"/>
          <p:cNvSpPr txBox="1"/>
          <p:nvPr/>
        </p:nvSpPr>
        <p:spPr>
          <a:xfrm>
            <a:off x="5586808" y="42518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Segoe UI Semibold" pitchFamily="34" charset="0"/>
              </a:rPr>
              <a:t>SCC GPU</a:t>
            </a:r>
          </a:p>
        </p:txBody>
      </p:sp>
      <p:pic>
        <p:nvPicPr>
          <p:cNvPr id="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01" y="1132188"/>
            <a:ext cx="2427402" cy="27117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68" name="Group 1267"/>
          <p:cNvGrpSpPr/>
          <p:nvPr/>
        </p:nvGrpSpPr>
        <p:grpSpPr>
          <a:xfrm>
            <a:off x="2309629" y="2103889"/>
            <a:ext cx="1314143" cy="1427778"/>
            <a:chOff x="2913547" y="2500538"/>
            <a:chExt cx="1688442" cy="2233981"/>
          </a:xfrm>
          <a:effectLst/>
        </p:grpSpPr>
        <p:pic>
          <p:nvPicPr>
            <p:cNvPr id="1269" name="Picture 1268" descr="thinner_intel_chip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0" name="Rectangle 1269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6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271" name="Group 1270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276" name="Rounded Rectangle 1275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77" name="Rounded Rectangle 1276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78" name="Rounded Rectangle 1277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272" name="Group 1271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1273" name="Rounded Rectangle 1272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74" name="Rounded Rectangle 1273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75" name="Rounded Rectangle 1274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pic>
        <p:nvPicPr>
          <p:cNvPr id="3076" name="Picture 4" descr="http://www.nvidia.com/content/tesla/images/tesla-k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08" y="1260940"/>
            <a:ext cx="1922585" cy="8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00ADF-7A00-8A4F-9DA6-6EB7A52A3D43}"/>
              </a:ext>
            </a:extLst>
          </p:cNvPr>
          <p:cNvSpPr txBox="1"/>
          <p:nvPr/>
        </p:nvSpPr>
        <p:spPr>
          <a:xfrm>
            <a:off x="251520" y="6150114"/>
            <a:ext cx="8255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alibri" pitchFamily="34" charset="0"/>
              </a:rPr>
              <a:t>SCC: Single Chip Cloud : Chip designed specially for parallel processing: based </a:t>
            </a:r>
          </a:p>
          <a:p>
            <a:r>
              <a:rPr lang="en-US" sz="2000" b="0" dirty="0">
                <a:latin typeface="Calibri" pitchFamily="34" charset="0"/>
              </a:rPr>
              <a:t>on cloud datacenter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73661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245" y="464896"/>
            <a:ext cx="6400800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Change, Big Speed-up</a:t>
            </a:r>
          </a:p>
        </p:txBody>
      </p:sp>
      <p:sp>
        <p:nvSpPr>
          <p:cNvPr id="1074" name="AutoShape 14"/>
          <p:cNvSpPr>
            <a:spLocks noChangeArrowheads="1"/>
          </p:cNvSpPr>
          <p:nvPr/>
        </p:nvSpPr>
        <p:spPr bwMode="auto">
          <a:xfrm>
            <a:off x="3441613" y="2165598"/>
            <a:ext cx="2260776" cy="3701774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ea typeface="MS PGothic" pitchFamily="34" charset="-128"/>
              <a:cs typeface="Calibri" panose="020F0502020204030204" pitchFamily="34" charset="0"/>
            </a:endParaRPr>
          </a:p>
        </p:txBody>
      </p:sp>
      <p:sp>
        <p:nvSpPr>
          <p:cNvPr id="1075" name="TextBox 1074"/>
          <p:cNvSpPr txBox="1"/>
          <p:nvPr/>
        </p:nvSpPr>
        <p:spPr>
          <a:xfrm>
            <a:off x="3573491" y="1637777"/>
            <a:ext cx="1997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Code</a:t>
            </a:r>
          </a:p>
        </p:txBody>
      </p:sp>
      <p:sp>
        <p:nvSpPr>
          <p:cNvPr id="1076" name="Left Brace 1075"/>
          <p:cNvSpPr/>
          <p:nvPr/>
        </p:nvSpPr>
        <p:spPr>
          <a:xfrm rot="16200000">
            <a:off x="4399327" y="2753256"/>
            <a:ext cx="485912" cy="6961576"/>
          </a:xfrm>
          <a:prstGeom prst="leftBrace">
            <a:avLst>
              <a:gd name="adj1" fmla="val 48029"/>
              <a:gd name="adj2" fmla="val 49189"/>
            </a:avLst>
          </a:prstGeom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extBox 1076"/>
          <p:cNvSpPr txBox="1"/>
          <p:nvPr/>
        </p:nvSpPr>
        <p:spPr>
          <a:xfrm>
            <a:off x="512393" y="3889917"/>
            <a:ext cx="116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6B9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</a:p>
        </p:txBody>
      </p:sp>
      <p:sp>
        <p:nvSpPr>
          <p:cNvPr id="1078" name="TextBox 1077"/>
          <p:cNvSpPr txBox="1"/>
          <p:nvPr/>
        </p:nvSpPr>
        <p:spPr>
          <a:xfrm>
            <a:off x="7653631" y="3857919"/>
            <a:ext cx="92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79" name="TextBox 1078"/>
          <p:cNvSpPr txBox="1"/>
          <p:nvPr/>
        </p:nvSpPr>
        <p:spPr>
          <a:xfrm>
            <a:off x="1767668" y="4632122"/>
            <a:ext cx="2324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73B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GPU to Parallelize</a:t>
            </a:r>
          </a:p>
        </p:txBody>
      </p:sp>
      <p:sp>
        <p:nvSpPr>
          <p:cNvPr id="1080" name="Rounded Rectangle 1079"/>
          <p:cNvSpPr/>
          <p:nvPr/>
        </p:nvSpPr>
        <p:spPr>
          <a:xfrm>
            <a:off x="3316078" y="3153231"/>
            <a:ext cx="2511846" cy="887767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1" name="Left Arrow 1080"/>
          <p:cNvSpPr/>
          <p:nvPr/>
        </p:nvSpPr>
        <p:spPr>
          <a:xfrm>
            <a:off x="1664970" y="3473247"/>
            <a:ext cx="1651108" cy="273554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73B900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2" name="TextBox 1081"/>
          <p:cNvSpPr txBox="1"/>
          <p:nvPr/>
        </p:nvSpPr>
        <p:spPr>
          <a:xfrm>
            <a:off x="1413875" y="3776419"/>
            <a:ext cx="2153298" cy="4801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Compute-Intensive Functions</a:t>
            </a:r>
          </a:p>
        </p:txBody>
      </p:sp>
      <p:sp>
        <p:nvSpPr>
          <p:cNvPr id="1083" name="TextBox 1082"/>
          <p:cNvSpPr txBox="1"/>
          <p:nvPr/>
        </p:nvSpPr>
        <p:spPr>
          <a:xfrm>
            <a:off x="5870878" y="3379790"/>
            <a:ext cx="20531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 of Sequential</a:t>
            </a:r>
          </a:p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Code</a:t>
            </a:r>
          </a:p>
        </p:txBody>
      </p:sp>
      <p:sp>
        <p:nvSpPr>
          <p:cNvPr id="1084" name="AutoShape 14"/>
          <p:cNvSpPr>
            <a:spLocks noChangeArrowheads="1"/>
          </p:cNvSpPr>
          <p:nvPr/>
        </p:nvSpPr>
        <p:spPr bwMode="auto">
          <a:xfrm>
            <a:off x="3549203" y="3810561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ea typeface="MS PGothic" pitchFamily="34" charset="-128"/>
              <a:cs typeface="Calibri" panose="020F0502020204030204" pitchFamily="34" charset="0"/>
            </a:endParaRPr>
          </a:p>
        </p:txBody>
      </p:sp>
      <p:sp>
        <p:nvSpPr>
          <p:cNvPr id="1085" name="AutoShape 14"/>
          <p:cNvSpPr>
            <a:spLocks noChangeArrowheads="1"/>
          </p:cNvSpPr>
          <p:nvPr/>
        </p:nvSpPr>
        <p:spPr bwMode="auto">
          <a:xfrm>
            <a:off x="3549203" y="3224097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ea typeface="MS PGothic" pitchFamily="34" charset="-128"/>
              <a:cs typeface="Calibri" panose="020F0502020204030204" pitchFamily="34" charset="0"/>
            </a:endParaRPr>
          </a:p>
        </p:txBody>
      </p:sp>
      <p:sp>
        <p:nvSpPr>
          <p:cNvPr id="1086" name="AutoShape 14"/>
          <p:cNvSpPr>
            <a:spLocks noChangeArrowheads="1"/>
          </p:cNvSpPr>
          <p:nvPr/>
        </p:nvSpPr>
        <p:spPr bwMode="auto">
          <a:xfrm>
            <a:off x="3549203" y="3517329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ea typeface="MS PGothic" pitchFamily="34" charset="-128"/>
              <a:cs typeface="Calibri" panose="020F0502020204030204" pitchFamily="34" charset="0"/>
            </a:endParaRPr>
          </a:p>
        </p:txBody>
      </p:sp>
      <p:sp>
        <p:nvSpPr>
          <p:cNvPr id="1087" name="AutoShape 14"/>
          <p:cNvSpPr>
            <a:spLocks noChangeArrowheads="1"/>
          </p:cNvSpPr>
          <p:nvPr/>
        </p:nvSpPr>
        <p:spPr bwMode="auto">
          <a:xfrm>
            <a:off x="3549203" y="2344400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8" name="AutoShape 14"/>
          <p:cNvSpPr>
            <a:spLocks noChangeArrowheads="1"/>
          </p:cNvSpPr>
          <p:nvPr/>
        </p:nvSpPr>
        <p:spPr bwMode="auto">
          <a:xfrm>
            <a:off x="3549203" y="2637632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9" name="AutoShape 14"/>
          <p:cNvSpPr>
            <a:spLocks noChangeArrowheads="1"/>
          </p:cNvSpPr>
          <p:nvPr/>
        </p:nvSpPr>
        <p:spPr bwMode="auto">
          <a:xfrm>
            <a:off x="3549203" y="2930865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0" name="AutoShape 14"/>
          <p:cNvSpPr>
            <a:spLocks noChangeArrowheads="1"/>
          </p:cNvSpPr>
          <p:nvPr/>
        </p:nvSpPr>
        <p:spPr bwMode="auto">
          <a:xfrm>
            <a:off x="3549203" y="4103793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1" name="AutoShape 14"/>
          <p:cNvSpPr>
            <a:spLocks noChangeArrowheads="1"/>
          </p:cNvSpPr>
          <p:nvPr/>
        </p:nvSpPr>
        <p:spPr bwMode="auto">
          <a:xfrm>
            <a:off x="3549203" y="4397026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2" name="AutoShape 14"/>
          <p:cNvSpPr>
            <a:spLocks noChangeArrowheads="1"/>
          </p:cNvSpPr>
          <p:nvPr/>
        </p:nvSpPr>
        <p:spPr bwMode="auto">
          <a:xfrm>
            <a:off x="3549203" y="4690258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3" name="AutoShape 14"/>
          <p:cNvSpPr>
            <a:spLocks noChangeArrowheads="1"/>
          </p:cNvSpPr>
          <p:nvPr/>
        </p:nvSpPr>
        <p:spPr bwMode="auto">
          <a:xfrm>
            <a:off x="3549203" y="4983490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4" name="AutoShape 14"/>
          <p:cNvSpPr>
            <a:spLocks noChangeArrowheads="1"/>
          </p:cNvSpPr>
          <p:nvPr/>
        </p:nvSpPr>
        <p:spPr bwMode="auto">
          <a:xfrm>
            <a:off x="3549203" y="5276722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5" name="AutoShape 14"/>
          <p:cNvSpPr>
            <a:spLocks noChangeArrowheads="1"/>
          </p:cNvSpPr>
          <p:nvPr/>
        </p:nvSpPr>
        <p:spPr bwMode="auto">
          <a:xfrm>
            <a:off x="3549203" y="5569952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6" name="Left Arrow 1095"/>
          <p:cNvSpPr/>
          <p:nvPr/>
        </p:nvSpPr>
        <p:spPr>
          <a:xfrm flipH="1">
            <a:off x="5827924" y="2606158"/>
            <a:ext cx="1630118" cy="23518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7" name="Left Arrow 1096"/>
          <p:cNvSpPr/>
          <p:nvPr/>
        </p:nvSpPr>
        <p:spPr>
          <a:xfrm flipH="1">
            <a:off x="5827924" y="4805847"/>
            <a:ext cx="1630118" cy="23518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9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17" y="4444291"/>
            <a:ext cx="1050741" cy="11738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9" name="Group 1098"/>
          <p:cNvGrpSpPr/>
          <p:nvPr/>
        </p:nvGrpSpPr>
        <p:grpSpPr>
          <a:xfrm>
            <a:off x="7622012" y="4424462"/>
            <a:ext cx="955898" cy="1303418"/>
            <a:chOff x="2913547" y="2500538"/>
            <a:chExt cx="1688442" cy="2233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00" name="Picture 1099" descr="thinner_intel_chi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1" name="Rectangle 1100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02" name="Group 1101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107" name="Rounded Rectangle 1106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8" name="Rounded Rectangle 1107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9" name="Rounded Rectangle 1108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3" name="Group 1102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1104" name="Rounded Rectangle 1103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5" name="Rounded Rectangle 1104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6" name="Rounded Rectangle 1105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110" name="TextBox 1109"/>
          <p:cNvSpPr txBox="1"/>
          <p:nvPr/>
        </p:nvSpPr>
        <p:spPr>
          <a:xfrm>
            <a:off x="4342756" y="6226314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Trebuchet MS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574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E4AB-A441-274E-A2E9-A7CDD4AF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 GPU: NVIDIA® GeForce® RTX 2070 SUPER™ 8GB GDDR6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BA051-FB0F-EA44-9D1F-68B6EF266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Specification: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Number of cores: 2560</a:t>
            </a:r>
          </a:p>
          <a:p>
            <a:r>
              <a:rPr lang="en-US" sz="2000" dirty="0"/>
              <a:t>Giga Rays/Second: 7</a:t>
            </a:r>
          </a:p>
          <a:p>
            <a:r>
              <a:rPr lang="en-US" sz="2000" dirty="0"/>
              <a:t>Base Clock: 1770</a:t>
            </a:r>
          </a:p>
          <a:p>
            <a:r>
              <a:rPr lang="en-US" sz="2000" dirty="0"/>
              <a:t>Boost Clock: 1605</a:t>
            </a:r>
          </a:p>
          <a:p>
            <a:r>
              <a:rPr lang="en-US" sz="2000" dirty="0"/>
              <a:t>Memory Speed: 14 Gbps</a:t>
            </a:r>
          </a:p>
          <a:p>
            <a:r>
              <a:rPr lang="en-IN" sz="2000" dirty="0"/>
              <a:t>Standard Memory Config: 8 GB GDDR6</a:t>
            </a:r>
          </a:p>
          <a:p>
            <a:pPr lvl="1"/>
            <a:r>
              <a:rPr lang="en-IN" sz="1600" dirty="0"/>
              <a:t>Graphics double data rate type six - synchronous dynamic random-access memory</a:t>
            </a:r>
          </a:p>
          <a:p>
            <a:pPr lvl="1"/>
            <a:r>
              <a:rPr lang="en-IN" sz="1600" dirty="0"/>
              <a:t>It is a type of synchronous graphics random-access memory (SGRAM) with a high bandwidth ("double data rate") interface designed for use in graphics cards, game consoles, and high-performance computing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8905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0A7D-0839-A64D-A1B8-0E5CD368B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RT Cores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Dedicated ray tracing hardware </a:t>
            </a:r>
            <a:r>
              <a:rPr lang="en-IN" dirty="0"/>
              <a:t>enables fast real-time ray tracing with physically accurate shadows, reflections, refractions, and global illumination</a:t>
            </a:r>
          </a:p>
          <a:p>
            <a:r>
              <a:rPr lang="en-IN" b="1" dirty="0"/>
              <a:t>Tensor Cores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 AI processing</a:t>
            </a:r>
          </a:p>
          <a:p>
            <a:r>
              <a:rPr lang="en-IN" b="1" dirty="0"/>
              <a:t>Next-Gen Shading</a:t>
            </a:r>
          </a:p>
          <a:p>
            <a:r>
              <a:rPr lang="en-IN" b="1" dirty="0"/>
              <a:t>Concurrent Processing</a:t>
            </a:r>
          </a:p>
          <a:p>
            <a:pPr lvl="1"/>
            <a:r>
              <a:rPr lang="en-IN" dirty="0"/>
              <a:t>Simultaneous floating point and integer processing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B1D62B-5B4B-9B4B-880B-EC341C4E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 GPU: NVIDIA® GeForce® RTX 2070 SUPER™ 8GB GDDR6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532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58" y="0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7063559" cy="762000"/>
          </a:xfrm>
        </p:spPr>
        <p:txBody>
          <a:bodyPr/>
          <a:lstStyle/>
          <a:p>
            <a:r>
              <a:rPr lang="en-US" dirty="0"/>
              <a:t>What is inside a modern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Processors: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Integrated GPU: Intel UHD Graphics 630 </a:t>
            </a:r>
            <a:endParaRPr lang="en-IN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Memory: </a:t>
            </a:r>
          </a:p>
          <a:p>
            <a:r>
              <a:rPr lang="en-IN" sz="2000" dirty="0"/>
              <a:t>2TB 7200 rpm 3.5" SATA </a:t>
            </a:r>
            <a:r>
              <a:rPr lang="en-IN" sz="2000" dirty="0">
                <a:solidFill>
                  <a:srgbClr val="0070C0"/>
                </a:solidFill>
              </a:rPr>
              <a:t>Hard Drive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256GB M.2 PCIe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NVMe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Solid State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Intel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Optane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Memory - 32 GB, Storage Accelerator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128 GB, 4 x 32 GB, DDR4,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CS 211: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715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2F86-4B25-C840-9A59-30CDDFC4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study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DCAF-FF12-1547-8E54-69E5147B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components inside a modern desktop?</a:t>
            </a:r>
          </a:p>
          <a:p>
            <a:r>
              <a:rPr lang="en-US" dirty="0"/>
              <a:t>GPU – Specification</a:t>
            </a:r>
          </a:p>
          <a:p>
            <a:pPr lvl="1"/>
            <a:r>
              <a:rPr lang="en-US" dirty="0"/>
              <a:t>Why do we need GPUs?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8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Hard Disk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75A10-1FAB-1746-AC37-D9EC4FF86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1209898"/>
            <a:ext cx="3380417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Common Disk Interfaces</a:t>
            </a:r>
          </a:p>
          <a:p>
            <a:pPr marL="0" indent="0">
              <a:buNone/>
            </a:pPr>
            <a:r>
              <a:rPr lang="en-US" sz="1800" dirty="0"/>
              <a:t>ST-506 </a:t>
            </a:r>
            <a:r>
              <a:rPr lang="en-US" sz="1800" dirty="0">
                <a:sym typeface="Wingdings" panose="05000000000000000000" pitchFamily="2" charset="2"/>
              </a:rPr>
              <a:t> ATA  IDE  </a:t>
            </a:r>
            <a:r>
              <a:rPr lang="en-US" sz="1800" b="1" dirty="0">
                <a:solidFill>
                  <a:srgbClr val="0070C0"/>
                </a:solidFill>
                <a:sym typeface="Wingdings" panose="05000000000000000000" pitchFamily="2" charset="2"/>
              </a:rPr>
              <a:t>SATA</a:t>
            </a:r>
          </a:p>
          <a:p>
            <a:r>
              <a:rPr lang="en-US" sz="1800" dirty="0">
                <a:sym typeface="Wingdings" panose="05000000000000000000" pitchFamily="2" charset="2"/>
              </a:rPr>
              <a:t>For bulk data storage</a:t>
            </a:r>
          </a:p>
          <a:p>
            <a:r>
              <a:rPr lang="en-IN" sz="1800" dirty="0"/>
              <a:t>Suitable </a:t>
            </a:r>
            <a:r>
              <a:rPr lang="en-IN" sz="1800" dirty="0">
                <a:solidFill>
                  <a:srgbClr val="0070C0"/>
                </a:solidFill>
              </a:rPr>
              <a:t>for workloads that are largely sequential </a:t>
            </a:r>
            <a:r>
              <a:rPr lang="en-IN" sz="1800" dirty="0"/>
              <a:t>and not performance sensitive</a:t>
            </a:r>
          </a:p>
          <a:p>
            <a:r>
              <a:rPr lang="en-IN" sz="1800" dirty="0">
                <a:sym typeface="Wingdings" panose="05000000000000000000" pitchFamily="2" charset="2"/>
              </a:rPr>
              <a:t>Lowest $/GB cost</a:t>
            </a:r>
          </a:p>
          <a:p>
            <a:r>
              <a:rPr lang="en-IN" sz="1800" dirty="0">
                <a:sym typeface="Wingdings" panose="05000000000000000000" pitchFamily="2" charset="2"/>
              </a:rPr>
              <a:t>Sizes are decreasing and capacities are increasing</a:t>
            </a:r>
          </a:p>
          <a:p>
            <a:pPr lvl="1"/>
            <a:r>
              <a:rPr lang="en-IN" sz="1400" dirty="0">
                <a:sym typeface="Wingdings" panose="05000000000000000000" pitchFamily="2" charset="2"/>
              </a:rPr>
              <a:t>Up to 14 TB for desktops</a:t>
            </a:r>
          </a:p>
          <a:p>
            <a:r>
              <a:rPr lang="en-US" sz="1800" dirty="0">
                <a:sym typeface="Wingdings" panose="05000000000000000000" pitchFamily="2" charset="2"/>
              </a:rPr>
              <a:t>Built-in cache: 256MB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Read and Write caching</a:t>
            </a:r>
          </a:p>
          <a:p>
            <a:r>
              <a:rPr lang="en-US" sz="1800" dirty="0">
                <a:sym typeface="Wingdings" panose="05000000000000000000" pitchFamily="2" charset="2"/>
              </a:rPr>
              <a:t>Rotational Speed: 7200 rpm</a:t>
            </a:r>
          </a:p>
          <a:p>
            <a:r>
              <a:rPr lang="en-IN" sz="1800" b="1" dirty="0"/>
              <a:t>Access times: </a:t>
            </a:r>
            <a:r>
              <a:rPr lang="en-IN" sz="1800" b="1" dirty="0">
                <a:solidFill>
                  <a:srgbClr val="0070C0"/>
                </a:solidFill>
              </a:rPr>
              <a:t>6 to 15 </a:t>
            </a:r>
            <a:r>
              <a:rPr lang="en-IN" sz="1800" b="1" dirty="0" err="1">
                <a:solidFill>
                  <a:srgbClr val="0070C0"/>
                </a:solidFill>
              </a:rPr>
              <a:t>ms</a:t>
            </a:r>
            <a:endParaRPr lang="en-IN" sz="1800" b="1" dirty="0">
              <a:solidFill>
                <a:srgbClr val="0070C0"/>
              </a:solidFill>
            </a:endParaRPr>
          </a:p>
          <a:p>
            <a:pPr lvl="1"/>
            <a:r>
              <a:rPr lang="en-IN" sz="1400" dirty="0"/>
              <a:t>200 </a:t>
            </a:r>
            <a:r>
              <a:rPr lang="en-IN" sz="1400" b="1" dirty="0"/>
              <a:t>times</a:t>
            </a:r>
            <a:r>
              <a:rPr lang="en-IN" sz="1400" dirty="0"/>
              <a:t> slower than average DRAM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1" descr="10_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87" y="587375"/>
            <a:ext cx="5100558" cy="415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43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25" y="0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631511" cy="762000"/>
          </a:xfrm>
        </p:spPr>
        <p:txBody>
          <a:bodyPr/>
          <a:lstStyle/>
          <a:p>
            <a:r>
              <a:rPr lang="en-US" dirty="0"/>
              <a:t>What is inside a modern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Processors: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Integrated GPU: Intel UHD Graphics 630 </a:t>
            </a:r>
            <a:endParaRPr lang="en-IN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Memory: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2TB 7200 rpm 3.5" SATA Hard Drive</a:t>
            </a:r>
          </a:p>
          <a:p>
            <a:r>
              <a:rPr lang="en-IN" sz="2000" b="1" dirty="0"/>
              <a:t>256GB M.2 PCIe </a:t>
            </a:r>
            <a:r>
              <a:rPr lang="en-IN" sz="2000" b="1" dirty="0" err="1"/>
              <a:t>NVMe</a:t>
            </a:r>
            <a:r>
              <a:rPr lang="en-IN" sz="2000" b="1" dirty="0"/>
              <a:t> </a:t>
            </a:r>
            <a:r>
              <a:rPr lang="en-IN" sz="2000" b="1" dirty="0">
                <a:solidFill>
                  <a:srgbClr val="0070C0"/>
                </a:solidFill>
              </a:rPr>
              <a:t>Solid State Drive</a:t>
            </a:r>
            <a:endParaRPr lang="en-IN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Intel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Optane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Memory - 32 GB, Storage Accelerator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128 GB, 4 x 32 GB, DDR4,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CS 211: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9180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Spinning Disks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Hard drives have been around since 1956</a:t>
            </a:r>
          </a:p>
          <a:p>
            <a:pPr lvl="1"/>
            <a:r>
              <a:rPr lang="en-US" dirty="0"/>
              <a:t>The cheapest way to store large amounts of data</a:t>
            </a:r>
          </a:p>
          <a:p>
            <a:pPr lvl="1"/>
            <a:r>
              <a:rPr lang="en-US" dirty="0"/>
              <a:t>Sizes are still increasing rapidly</a:t>
            </a:r>
          </a:p>
          <a:p>
            <a:r>
              <a:rPr lang="en-US" dirty="0">
                <a:solidFill>
                  <a:srgbClr val="C00000"/>
                </a:solidFill>
              </a:rPr>
              <a:t>However, hard drives are typically the slowest component in most computers</a:t>
            </a:r>
          </a:p>
          <a:p>
            <a:pPr lvl="1"/>
            <a:r>
              <a:rPr lang="en-US" dirty="0"/>
              <a:t>CPU and RAM operate at GHz</a:t>
            </a:r>
          </a:p>
          <a:p>
            <a:pPr lvl="1"/>
            <a:r>
              <a:rPr lang="en-US" dirty="0"/>
              <a:t>PCI-X Bus and Ethernet are GB/s</a:t>
            </a:r>
          </a:p>
          <a:p>
            <a:pPr lvl="2"/>
            <a:r>
              <a:rPr lang="en-US" dirty="0"/>
              <a:t>Hard disk access time: 6-15 milli-second</a:t>
            </a:r>
          </a:p>
          <a:p>
            <a:pPr lvl="2"/>
            <a:r>
              <a:rPr lang="en-US" dirty="0"/>
              <a:t>Hard disk bandwidth: 100 – 200 MB/sec</a:t>
            </a:r>
          </a:p>
          <a:p>
            <a:r>
              <a:rPr lang="en-US" dirty="0">
                <a:solidFill>
                  <a:srgbClr val="C00000"/>
                </a:solidFill>
              </a:rPr>
              <a:t>Hard drives are not suitable for mobile devices</a:t>
            </a:r>
          </a:p>
          <a:p>
            <a:pPr lvl="1"/>
            <a:r>
              <a:rPr lang="en-US" dirty="0"/>
              <a:t>Fragile mechanical components can break</a:t>
            </a:r>
          </a:p>
          <a:p>
            <a:pPr lvl="1"/>
            <a:r>
              <a:rPr lang="en-US" dirty="0"/>
              <a:t>The disk motor is extremely power hungry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3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950640"/>
            <a:ext cx="7896225" cy="54306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Non-volatile memory</a:t>
            </a:r>
          </a:p>
          <a:p>
            <a:r>
              <a:rPr lang="en-US" dirty="0">
                <a:solidFill>
                  <a:srgbClr val="0070C0"/>
                </a:solidFill>
              </a:rPr>
              <a:t>NAND flash memory-based drives</a:t>
            </a:r>
          </a:p>
          <a:p>
            <a:pPr lvl="1"/>
            <a:r>
              <a:rPr lang="en-US" dirty="0"/>
              <a:t>High voltage is able to change the configuration of a floating-gate transistor</a:t>
            </a:r>
          </a:p>
          <a:p>
            <a:pPr lvl="1"/>
            <a:r>
              <a:rPr lang="en-US" dirty="0"/>
              <a:t>State of the transistor interpreted as binary data</a:t>
            </a:r>
          </a:p>
        </p:txBody>
      </p:sp>
      <p:pic>
        <p:nvPicPr>
          <p:cNvPr id="5" name="Picture 2" descr="D:\Classes\5600\assets\InsideanSS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4" y="2958845"/>
            <a:ext cx="5367572" cy="356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755576" y="5090613"/>
            <a:ext cx="1963617" cy="846162"/>
          </a:xfrm>
          <a:prstGeom prst="wedgeRectCallout">
            <a:avLst>
              <a:gd name="adj1" fmla="val 79572"/>
              <a:gd name="adj2" fmla="val -39376"/>
            </a:avLst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Flash memory chip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01778" y="3678077"/>
            <a:ext cx="391886" cy="2839235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457666" y="4539981"/>
            <a:ext cx="2392907" cy="1101264"/>
          </a:xfrm>
          <a:prstGeom prst="wedgeRectCallout">
            <a:avLst>
              <a:gd name="adj1" fmla="val -68147"/>
              <a:gd name="adj2" fmla="val 1520"/>
            </a:avLst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is striped across all chips</a:t>
            </a:r>
          </a:p>
        </p:txBody>
      </p:sp>
    </p:spTree>
    <p:extLst>
      <p:ext uri="{BB962C8B-B14F-4D97-AF65-F5344CB8AC3E}">
        <p14:creationId xmlns:p14="http://schemas.microsoft.com/office/powerpoint/2010/main" val="40187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FAE5-40F1-2349-BFA4-B5A07856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C2D216A-846C-0044-B8F7-DC28913B5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752"/>
            <a:ext cx="4247133" cy="5184576"/>
          </a:xfrm>
        </p:spPr>
        <p:txBody>
          <a:bodyPr/>
          <a:lstStyle/>
          <a:p>
            <a:r>
              <a:rPr lang="en-IN" sz="1800" dirty="0"/>
              <a:t>A typical SSD has access speeds of </a:t>
            </a:r>
            <a:r>
              <a:rPr lang="en-IN" sz="1800" b="1" dirty="0">
                <a:solidFill>
                  <a:srgbClr val="0070C0"/>
                </a:solidFill>
              </a:rPr>
              <a:t>20 to 100 microsecond</a:t>
            </a:r>
            <a:r>
              <a:rPr lang="en-IN" sz="1800" dirty="0"/>
              <a:t>s, which is nearly </a:t>
            </a:r>
            <a:r>
              <a:rPr lang="en-IN" sz="1800" dirty="0">
                <a:hlinkClick r:id="rId2"/>
              </a:rPr>
              <a:t>100 times faster</a:t>
            </a:r>
            <a:r>
              <a:rPr lang="en-IN" sz="1800" dirty="0"/>
              <a:t> than a HDD</a:t>
            </a:r>
          </a:p>
          <a:p>
            <a:r>
              <a:rPr lang="en-US" sz="1800" dirty="0"/>
              <a:t>Cost: 16 TB SSD: USD 4000</a:t>
            </a:r>
          </a:p>
          <a:p>
            <a:pPr lvl="1"/>
            <a:r>
              <a:rPr lang="en-US" sz="1400" dirty="0"/>
              <a:t>VS 16 TB HDD: USD 400</a:t>
            </a:r>
          </a:p>
          <a:p>
            <a:r>
              <a:rPr lang="en-US" sz="1800" dirty="0"/>
              <a:t>Higher reliability as no moving parts</a:t>
            </a:r>
          </a:p>
          <a:p>
            <a:pPr lvl="1"/>
            <a:r>
              <a:rPr lang="en-US" sz="1400" dirty="0"/>
              <a:t>SDD failure rate: 1-3%  per year</a:t>
            </a:r>
          </a:p>
          <a:p>
            <a:pPr lvl="1"/>
            <a:r>
              <a:rPr lang="en-US" sz="1400" dirty="0"/>
              <a:t>HDD failure rate: 2-9% per year</a:t>
            </a:r>
          </a:p>
          <a:p>
            <a:r>
              <a:rPr lang="en-US" sz="1800" dirty="0"/>
              <a:t>SDD limitation: Finite number of writes</a:t>
            </a:r>
          </a:p>
          <a:p>
            <a:pPr lvl="1"/>
            <a:r>
              <a:rPr lang="en-US" sz="1400" dirty="0"/>
              <a:t>3000 write cycles</a:t>
            </a:r>
          </a:p>
          <a:p>
            <a:r>
              <a:rPr lang="en-US" sz="1800" dirty="0">
                <a:solidFill>
                  <a:srgbClr val="0070C0"/>
                </a:solidFill>
              </a:rPr>
              <a:t>Significantly low power consumption</a:t>
            </a:r>
          </a:p>
          <a:p>
            <a:r>
              <a:rPr lang="en-IN" sz="1800" dirty="0"/>
              <a:t>Useful for </a:t>
            </a:r>
          </a:p>
          <a:p>
            <a:pPr lvl="1"/>
            <a:r>
              <a:rPr lang="en-IN" sz="1400" dirty="0"/>
              <a:t>graphics or processing video processing</a:t>
            </a:r>
          </a:p>
          <a:p>
            <a:pPr lvl="1"/>
            <a:r>
              <a:rPr lang="en-IN" sz="1400" dirty="0"/>
              <a:t>streaming videos in real-time - no-lag video streaming</a:t>
            </a:r>
          </a:p>
          <a:p>
            <a:r>
              <a:rPr lang="en-IN" sz="1800" dirty="0"/>
              <a:t>In all modern computing machines</a:t>
            </a:r>
          </a:p>
          <a:p>
            <a:endParaRPr lang="en-IN" sz="1800" dirty="0"/>
          </a:p>
          <a:p>
            <a:endParaRPr lang="en-US" sz="1800" dirty="0"/>
          </a:p>
        </p:txBody>
      </p:sp>
      <p:sp>
        <p:nvSpPr>
          <p:cNvPr id="8" name="AutoShape 4" descr="ssd vs hdd: which one is better?">
            <a:extLst>
              <a:ext uri="{FF2B5EF4-FFF2-40B4-BE49-F238E27FC236}">
                <a16:creationId xmlns:a16="http://schemas.microsoft.com/office/drawing/2014/main" id="{3EFD8E4A-04D1-AD48-AEA2-66F363518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0" y="0"/>
            <a:ext cx="6952828" cy="59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vps-ssd-vs-hdd.jpg">
            <a:extLst>
              <a:ext uri="{FF2B5EF4-FFF2-40B4-BE49-F238E27FC236}">
                <a16:creationId xmlns:a16="http://schemas.microsoft.com/office/drawing/2014/main" id="{710ED09D-0E73-004F-A068-F69F13065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69640"/>
            <a:ext cx="3816424" cy="571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632E41-232A-3C41-8BD2-739FE86A7EEA}"/>
              </a:ext>
            </a:extLst>
          </p:cNvPr>
          <p:cNvSpPr/>
          <p:nvPr/>
        </p:nvSpPr>
        <p:spPr>
          <a:xfrm>
            <a:off x="108960" y="6389479"/>
            <a:ext cx="61206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www.liquidweb.com</a:t>
            </a:r>
            <a:r>
              <a:rPr lang="en-US" sz="1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/blog/</a:t>
            </a:r>
            <a:r>
              <a:rPr lang="en-US" sz="1400" b="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ssd</a:t>
            </a:r>
            <a:r>
              <a:rPr lang="en-US" sz="1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-vs-</a:t>
            </a:r>
            <a:r>
              <a:rPr lang="en-US" sz="1400" b="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hdd</a:t>
            </a:r>
            <a:r>
              <a:rPr lang="en-US" sz="14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7627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43" y="0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703519" cy="762000"/>
          </a:xfrm>
        </p:spPr>
        <p:txBody>
          <a:bodyPr/>
          <a:lstStyle/>
          <a:p>
            <a:r>
              <a:rPr lang="en-US" dirty="0"/>
              <a:t>What is inside a modern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Processors: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Integrated GPU: Intel UHD Graphics 630 </a:t>
            </a:r>
            <a:endParaRPr lang="en-IN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Memory: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2TB 7200 rpm 3.5" SATA Hard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256GB M.2 PCIe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NVMe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Solid State Drive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Intel </a:t>
            </a:r>
            <a:r>
              <a:rPr lang="en-IN" sz="2000" b="1" dirty="0" err="1">
                <a:solidFill>
                  <a:srgbClr val="0070C0"/>
                </a:solidFill>
              </a:rPr>
              <a:t>Optane</a:t>
            </a:r>
            <a:r>
              <a:rPr lang="en-IN" sz="2000" b="1" dirty="0">
                <a:solidFill>
                  <a:srgbClr val="0070C0"/>
                </a:solidFill>
              </a:rPr>
              <a:t> Memory - 32 GB, Storage Accelerator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128 GB, 4 x 32 GB, DDR4,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CS 305: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9782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9238-1052-C14D-8579-F00216DA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7904339" cy="762000"/>
          </a:xfrm>
        </p:spPr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Persistent Memory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EAEA-7208-AD42-9621-83F9352A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052736"/>
            <a:ext cx="7896225" cy="5328592"/>
          </a:xfrm>
        </p:spPr>
        <p:txBody>
          <a:bodyPr/>
          <a:lstStyle/>
          <a:p>
            <a:r>
              <a:rPr lang="en-US" dirty="0"/>
              <a:t>Non-volatile memory – that sits between MM and storage (HDD); Faster than SSD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39BC-334D-7544-8D1A-61F20B2D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0" y="4768151"/>
            <a:ext cx="7626580" cy="1902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3FB3A-2443-7440-B501-876FDC60EE2F}"/>
              </a:ext>
            </a:extLst>
          </p:cNvPr>
          <p:cNvSpPr txBox="1"/>
          <p:nvPr/>
        </p:nvSpPr>
        <p:spPr>
          <a:xfrm>
            <a:off x="32670" y="6534835"/>
            <a:ext cx="7264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hlinkClick r:id="rId3"/>
              </a:rPr>
              <a:t>https://www.storagereview.com/intel_optane_dc_persistent_memory_module_pmm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CD1CE-EC96-E94F-B48C-EC5361030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3" y="1989794"/>
            <a:ext cx="5577893" cy="262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BA7B-646C-3A42-B45D-5727E3C8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Optane</a:t>
            </a:r>
            <a:r>
              <a:rPr lang="en-US" dirty="0"/>
              <a:t> Persistent Memory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FAE53-54D6-C646-B4AE-E4C9E77C6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3D-XPoint Technology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Phase-Change</a:t>
            </a:r>
            <a:r>
              <a:rPr lang="en-US" dirty="0"/>
              <a:t> Technology </a:t>
            </a:r>
          </a:p>
          <a:p>
            <a:pPr lvl="2"/>
            <a:r>
              <a:rPr lang="en-US" dirty="0"/>
              <a:t>What is this technology? How does it work?</a:t>
            </a:r>
          </a:p>
          <a:p>
            <a:r>
              <a:rPr lang="en-IN" dirty="0"/>
              <a:t>Because it is significantly less expensive than DRAM and can have 15X – 20X the memory capacity per die</a:t>
            </a:r>
          </a:p>
          <a:p>
            <a:pPr lvl="1"/>
            <a:r>
              <a:rPr lang="en-IN" dirty="0"/>
              <a:t>8GB vs. 128GB</a:t>
            </a:r>
          </a:p>
          <a:p>
            <a:r>
              <a:rPr lang="en-IN" dirty="0"/>
              <a:t>Speeds at least 10X that of NAND (SSD Drive)</a:t>
            </a:r>
          </a:p>
          <a:p>
            <a:pPr lvl="1"/>
            <a:r>
              <a:rPr lang="en-IN" dirty="0"/>
              <a:t>However, slower than DRAM (Main Memory)</a:t>
            </a:r>
          </a:p>
          <a:p>
            <a:r>
              <a:rPr lang="en-IN" dirty="0"/>
              <a:t>An ideal ‘intermediary’ memory element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21639-6EFE-3B42-8B59-57CF98DE1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887540"/>
            <a:ext cx="5676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90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543" y="0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847535" cy="762000"/>
          </a:xfrm>
        </p:spPr>
        <p:txBody>
          <a:bodyPr/>
          <a:lstStyle/>
          <a:p>
            <a:r>
              <a:rPr lang="en-US" dirty="0"/>
              <a:t>What is inside a modern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Processors: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dirty="0">
                <a:solidFill>
                  <a:schemeClr val="bg1">
                    <a:lumMod val="75000"/>
                  </a:schemeClr>
                </a:solidFill>
              </a:rPr>
              <a:t>Integrated GPU: Intel UHD Graphics 630 </a:t>
            </a:r>
            <a:endParaRPr lang="en-IN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Memory: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2TB 7200 rpm 3.5" SATA Hard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256GB M.2 PCIe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NVMe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Solid State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Intel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Optane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Memory - 32 GB, Storage Accelerator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SDRAM (Synchronous DRAM): 128 GB, 4 x 32 GB, DDR4, 2666 MHz/2933 MHz, UDIMM, dual-channel (Main Memory)</a:t>
            </a:r>
            <a:r>
              <a:rPr lang="en-IN" sz="20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CS 211: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6593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4B50-73AE-A84C-8B8E-A3314228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Memory (</a:t>
            </a:r>
            <a:r>
              <a:rPr lang="en-US" dirty="0">
                <a:solidFill>
                  <a:srgbClr val="0070C0"/>
                </a:solidFill>
              </a:rPr>
              <a:t>Volatile</a:t>
            </a:r>
            <a:r>
              <a:rPr lang="en-US" dirty="0"/>
              <a:t> + Non-volatile)</a:t>
            </a:r>
          </a:p>
        </p:txBody>
      </p:sp>
      <p:pic>
        <p:nvPicPr>
          <p:cNvPr id="5" name="Picture 23" descr="http://i.ehow.com/images/a04/ac/qb/format-hard-drive-xp-800X800.jpg">
            <a:extLst>
              <a:ext uri="{FF2B5EF4-FFF2-40B4-BE49-F238E27FC236}">
                <a16:creationId xmlns:a16="http://schemas.microsoft.com/office/drawing/2014/main" id="{4CD9D3C7-C553-6F4F-B66F-D6FCF441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166144">
            <a:off x="5849245" y="2632722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5">
            <a:extLst>
              <a:ext uri="{FF2B5EF4-FFF2-40B4-BE49-F238E27FC236}">
                <a16:creationId xmlns:a16="http://schemas.microsoft.com/office/drawing/2014/main" id="{5254E91B-3132-654B-8E0F-142627B4F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127" y="2597797"/>
            <a:ext cx="2557463" cy="24479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7" name="Text Box 13" descr="90%">
            <a:extLst>
              <a:ext uri="{FF2B5EF4-FFF2-40B4-BE49-F238E27FC236}">
                <a16:creationId xmlns:a16="http://schemas.microsoft.com/office/drawing/2014/main" id="{FBF3013E-373C-4744-B779-7A0B48AF6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113" y="4359922"/>
            <a:ext cx="1309915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Processors</a:t>
            </a:r>
          </a:p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and caches</a:t>
            </a:r>
          </a:p>
        </p:txBody>
      </p:sp>
      <p:sp>
        <p:nvSpPr>
          <p:cNvPr id="8" name="Text Box 20" descr="90%">
            <a:extLst>
              <a:ext uri="{FF2B5EF4-FFF2-40B4-BE49-F238E27FC236}">
                <a16:creationId xmlns:a16="http://schemas.microsoft.com/office/drawing/2014/main" id="{CD59634B-6789-D841-97B9-4BAB916B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0498" y="4427937"/>
            <a:ext cx="1527335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Main Memory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ED329F1E-954F-C14E-9503-2D66B10A7B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0915" y="3713189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0" name="Text Box 24" descr="90%">
            <a:extLst>
              <a:ext uri="{FF2B5EF4-FFF2-40B4-BE49-F238E27FC236}">
                <a16:creationId xmlns:a16="http://schemas.microsoft.com/office/drawing/2014/main" id="{EBC3131B-B101-CF4F-832D-212235329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88" y="4451677"/>
            <a:ext cx="2194472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</a:rPr>
              <a:t>Storage (SSD/HDD)</a:t>
            </a:r>
          </a:p>
        </p:txBody>
      </p:sp>
      <p:pic>
        <p:nvPicPr>
          <p:cNvPr id="11" name="Content Placeholder 6" descr="barcelona-die-photo-color.jpg">
            <a:extLst>
              <a:ext uri="{FF2B5EF4-FFF2-40B4-BE49-F238E27FC236}">
                <a16:creationId xmlns:a16="http://schemas.microsoft.com/office/drawing/2014/main" id="{6126951E-C1A6-594B-BB7B-6D39A1D96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76" y="3065117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5">
            <a:extLst>
              <a:ext uri="{FF2B5EF4-FFF2-40B4-BE49-F238E27FC236}">
                <a16:creationId xmlns:a16="http://schemas.microsoft.com/office/drawing/2014/main" id="{46F3FCF9-52A2-6A48-9580-D14C7758BF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8380" y="3713189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3" name="Picture 12" descr="dimm.png">
            <a:extLst>
              <a:ext uri="{FF2B5EF4-FFF2-40B4-BE49-F238E27FC236}">
                <a16:creationId xmlns:a16="http://schemas.microsoft.com/office/drawing/2014/main" id="{7D9BBF75-3464-254E-B40C-71DDE5B80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228376" y="3065117"/>
            <a:ext cx="2304256" cy="549297"/>
          </a:xfrm>
          <a:prstGeom prst="rect">
            <a:avLst/>
          </a:prstGeom>
        </p:spPr>
      </p:pic>
      <p:pic>
        <p:nvPicPr>
          <p:cNvPr id="14" name="Picture 13" descr="dimm.png">
            <a:extLst>
              <a:ext uri="{FF2B5EF4-FFF2-40B4-BE49-F238E27FC236}">
                <a16:creationId xmlns:a16="http://schemas.microsoft.com/office/drawing/2014/main" id="{C080B2F3-D628-9B4E-B9F9-241B1305C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203848" y="3739955"/>
            <a:ext cx="2304256" cy="549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80D9F7-9CA8-234A-8C56-B0141760C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534" y="1698462"/>
            <a:ext cx="1109071" cy="1097056"/>
          </a:xfrm>
          <a:prstGeom prst="rect">
            <a:avLst/>
          </a:prstGeom>
        </p:spPr>
      </p:pic>
      <p:sp>
        <p:nvSpPr>
          <p:cNvPr id="18" name="Text Box 13" descr="90%">
            <a:extLst>
              <a:ext uri="{FF2B5EF4-FFF2-40B4-BE49-F238E27FC236}">
                <a16:creationId xmlns:a16="http://schemas.microsoft.com/office/drawing/2014/main" id="{143B6774-240B-DB4F-9B9C-30FAD17AF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513" y="1271172"/>
            <a:ext cx="744894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GPUs</a:t>
            </a:r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1933494B-D653-AF44-9491-FF3239312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9605" y="2365850"/>
            <a:ext cx="748495" cy="42966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209A2D-6DBD-0B40-A419-BBF290052C34}"/>
              </a:ext>
            </a:extLst>
          </p:cNvPr>
          <p:cNvSpPr/>
          <p:nvPr/>
        </p:nvSpPr>
        <p:spPr>
          <a:xfrm>
            <a:off x="809126" y="5284132"/>
            <a:ext cx="7651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Most computers use Volatile Memory: DRAM (mainly Synchronous DRAM)</a:t>
            </a:r>
          </a:p>
          <a:p>
            <a:r>
              <a:rPr lang="en-US" sz="18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SDRAM Speed: 60-100 ns</a:t>
            </a:r>
          </a:p>
          <a:p>
            <a:r>
              <a:rPr lang="en-US" sz="1800" b="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Advantages of DRAM: Simplicity (only one Transistor and one capacitor); High density</a:t>
            </a:r>
          </a:p>
        </p:txBody>
      </p:sp>
    </p:spTree>
    <p:extLst>
      <p:ext uri="{BB962C8B-B14F-4D97-AF65-F5344CB8AC3E}">
        <p14:creationId xmlns:p14="http://schemas.microsoft.com/office/powerpoint/2010/main" val="51197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816F-D081-8A4C-B07F-3800A422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329C7-5634-B540-97D5-C96F67D45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listen?</a:t>
            </a:r>
          </a:p>
        </p:txBody>
      </p:sp>
    </p:spTree>
    <p:extLst>
      <p:ext uri="{BB962C8B-B14F-4D97-AF65-F5344CB8AC3E}">
        <p14:creationId xmlns:p14="http://schemas.microsoft.com/office/powerpoint/2010/main" val="312058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Title 1">
            <a:extLst>
              <a:ext uri="{FF2B5EF4-FFF2-40B4-BE49-F238E27FC236}">
                <a16:creationId xmlns:a16="http://schemas.microsoft.com/office/drawing/2014/main" id="{61D9725E-AFE5-D041-9827-D7EBB11C4C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7591425" cy="762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Main Memory: DRAM in the System</a:t>
            </a:r>
          </a:p>
        </p:txBody>
      </p:sp>
      <p:pic>
        <p:nvPicPr>
          <p:cNvPr id="264195" name="Content Placeholder 6" descr="barcelona-die-photo-color.jpg">
            <a:extLst>
              <a:ext uri="{FF2B5EF4-FFF2-40B4-BE49-F238E27FC236}">
                <a16:creationId xmlns:a16="http://schemas.microsoft.com/office/drawing/2014/main" id="{7D4B8FC3-57A4-514D-BC3F-E4D791C606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054202"/>
            <a:ext cx="6062661" cy="4810023"/>
          </a:xfrm>
        </p:spPr>
      </p:pic>
      <p:sp>
        <p:nvSpPr>
          <p:cNvPr id="264196" name="Rounded Rectangle 7">
            <a:extLst>
              <a:ext uri="{FF2B5EF4-FFF2-40B4-BE49-F238E27FC236}">
                <a16:creationId xmlns:a16="http://schemas.microsoft.com/office/drawing/2014/main" id="{46522D1A-2752-004F-AEE4-66E417B3B5E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13225" y="184467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197" name="TextBox 8">
            <a:extLst>
              <a:ext uri="{FF2B5EF4-FFF2-40B4-BE49-F238E27FC236}">
                <a16:creationId xmlns:a16="http://schemas.microsoft.com/office/drawing/2014/main" id="{C6A139DA-089E-BD46-9923-AC4E75968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262188"/>
            <a:ext cx="1233488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1</a:t>
            </a:r>
          </a:p>
        </p:txBody>
      </p:sp>
      <p:sp>
        <p:nvSpPr>
          <p:cNvPr id="264198" name="Rectangle 16">
            <a:extLst>
              <a:ext uri="{FF2B5EF4-FFF2-40B4-BE49-F238E27FC236}">
                <a16:creationId xmlns:a16="http://schemas.microsoft.com/office/drawing/2014/main" id="{9033F253-599F-A149-8680-B92CBFF0B30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0519" y="2235994"/>
            <a:ext cx="1603375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199" name="TextBox 19">
            <a:extLst>
              <a:ext uri="{FF2B5EF4-FFF2-40B4-BE49-F238E27FC236}">
                <a16:creationId xmlns:a16="http://schemas.microsoft.com/office/drawing/2014/main" id="{174F33EF-D379-AD41-BEFC-A7D94AA0AAC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0206" y="2275682"/>
            <a:ext cx="1531937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0</a:t>
            </a:r>
          </a:p>
        </p:txBody>
      </p:sp>
      <p:sp>
        <p:nvSpPr>
          <p:cNvPr id="264200" name="Rectangle 29">
            <a:extLst>
              <a:ext uri="{FF2B5EF4-FFF2-40B4-BE49-F238E27FC236}">
                <a16:creationId xmlns:a16="http://schemas.microsoft.com/office/drawing/2014/main" id="{9BBF92A0-6867-C54E-85E8-48E1C8B3C4E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68325" y="3127375"/>
            <a:ext cx="4756150" cy="7175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01" name="TextBox 31">
            <a:extLst>
              <a:ext uri="{FF2B5EF4-FFF2-40B4-BE49-F238E27FC236}">
                <a16:creationId xmlns:a16="http://schemas.microsoft.com/office/drawing/2014/main" id="{0A389247-867A-AF41-BD72-CDCCE820331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46063" y="3244850"/>
            <a:ext cx="3113087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SHARED L3 CACHE</a:t>
            </a:r>
          </a:p>
        </p:txBody>
      </p:sp>
      <p:sp>
        <p:nvSpPr>
          <p:cNvPr id="264202" name="Rectangle 35">
            <a:extLst>
              <a:ext uri="{FF2B5EF4-FFF2-40B4-BE49-F238E27FC236}">
                <a16:creationId xmlns:a16="http://schemas.microsoft.com/office/drawing/2014/main" id="{C3C2311D-A53F-774F-AF05-6F889E8853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13138" y="3259137"/>
            <a:ext cx="4756150" cy="454025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03" name="TextBox 36">
            <a:extLst>
              <a:ext uri="{FF2B5EF4-FFF2-40B4-BE49-F238E27FC236}">
                <a16:creationId xmlns:a16="http://schemas.microsoft.com/office/drawing/2014/main" id="{8FDA25C5-3E68-DB42-8EED-8AE6530E1CB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415632" y="3247231"/>
            <a:ext cx="2940050" cy="461963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FFFF"/>
                </a:solidFill>
                <a:latin typeface="Arial" panose="020B0604020202020204" pitchFamily="34" charset="0"/>
              </a:rPr>
              <a:t>DRAM INTERFACE</a:t>
            </a:r>
          </a:p>
        </p:txBody>
      </p:sp>
      <p:pic>
        <p:nvPicPr>
          <p:cNvPr id="264204" name="Picture 37" descr="samsung-dimm-better.jpg">
            <a:extLst>
              <a:ext uri="{FF2B5EF4-FFF2-40B4-BE49-F238E27FC236}">
                <a16:creationId xmlns:a16="http://schemas.microsoft.com/office/drawing/2014/main" id="{979E0273-BD56-1846-84C0-9D2BA566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919163"/>
            <a:ext cx="13128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205" name="Rounded Rectangle 27">
            <a:extLst>
              <a:ext uri="{FF2B5EF4-FFF2-40B4-BE49-F238E27FC236}">
                <a16:creationId xmlns:a16="http://schemas.microsoft.com/office/drawing/2014/main" id="{5FA74BA6-BEE4-144B-8FCA-46DC8487DF7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04219" y="1835944"/>
            <a:ext cx="1601788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06" name="TextBox 28">
            <a:extLst>
              <a:ext uri="{FF2B5EF4-FFF2-40B4-BE49-F238E27FC236}">
                <a16:creationId xmlns:a16="http://schemas.microsoft.com/office/drawing/2014/main" id="{1388037A-9B70-2B4A-9683-325CE86D2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0" y="2254250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0</a:t>
            </a:r>
          </a:p>
        </p:txBody>
      </p:sp>
      <p:sp>
        <p:nvSpPr>
          <p:cNvPr id="264207" name="Rounded Rectangle 30">
            <a:extLst>
              <a:ext uri="{FF2B5EF4-FFF2-40B4-BE49-F238E27FC236}">
                <a16:creationId xmlns:a16="http://schemas.microsoft.com/office/drawing/2014/main" id="{CBBA3A87-3E2C-6144-8D4D-A282288E7F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14537" y="4022726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08" name="TextBox 33">
            <a:extLst>
              <a:ext uri="{FF2B5EF4-FFF2-40B4-BE49-F238E27FC236}">
                <a16:creationId xmlns:a16="http://schemas.microsoft.com/office/drawing/2014/main" id="{A9F5EA21-61F7-124B-920A-E6F6D0892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4440238"/>
            <a:ext cx="1235075" cy="430212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2</a:t>
            </a:r>
          </a:p>
        </p:txBody>
      </p:sp>
      <p:sp>
        <p:nvSpPr>
          <p:cNvPr id="264209" name="Rounded Rectangle 38">
            <a:extLst>
              <a:ext uri="{FF2B5EF4-FFF2-40B4-BE49-F238E27FC236}">
                <a16:creationId xmlns:a16="http://schemas.microsoft.com/office/drawing/2014/main" id="{A9612618-C75D-9841-8C5F-8BB17BBF04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02112" y="4017963"/>
            <a:ext cx="1603375" cy="1219200"/>
          </a:xfrm>
          <a:prstGeom prst="roundRect">
            <a:avLst>
              <a:gd name="adj" fmla="val 16667"/>
            </a:avLst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10" name="TextBox 39">
            <a:extLst>
              <a:ext uri="{FF2B5EF4-FFF2-40B4-BE49-F238E27FC236}">
                <a16:creationId xmlns:a16="http://schemas.microsoft.com/office/drawing/2014/main" id="{76E3AC78-C8DC-F447-8D95-E345AA54A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438" y="4435475"/>
            <a:ext cx="1235075" cy="430213"/>
          </a:xfrm>
          <a:prstGeom prst="rect">
            <a:avLst/>
          </a:prstGeom>
          <a:solidFill>
            <a:srgbClr val="C0C0C0">
              <a:alpha val="5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b="1">
                <a:solidFill>
                  <a:srgbClr val="FFFFFF"/>
                </a:solidFill>
                <a:latin typeface="Arial" panose="020B0604020202020204" pitchFamily="34" charset="0"/>
              </a:rPr>
              <a:t>CORE 3</a:t>
            </a:r>
          </a:p>
        </p:txBody>
      </p:sp>
      <p:sp>
        <p:nvSpPr>
          <p:cNvPr id="264211" name="Rectangle 40">
            <a:extLst>
              <a:ext uri="{FF2B5EF4-FFF2-40B4-BE49-F238E27FC236}">
                <a16:creationId xmlns:a16="http://schemas.microsoft.com/office/drawing/2014/main" id="{6B7E79C5-24F3-D044-8F2D-68BB30E9AF6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64707" y="2235994"/>
            <a:ext cx="1601787" cy="428625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12" name="TextBox 41">
            <a:extLst>
              <a:ext uri="{FF2B5EF4-FFF2-40B4-BE49-F238E27FC236}">
                <a16:creationId xmlns:a16="http://schemas.microsoft.com/office/drawing/2014/main" id="{DCC8BB31-687A-5A4D-B803-1E842055BD6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404394" y="2266156"/>
            <a:ext cx="1530350" cy="369888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1</a:t>
            </a:r>
          </a:p>
        </p:txBody>
      </p:sp>
      <p:sp>
        <p:nvSpPr>
          <p:cNvPr id="264213" name="Rectangle 42">
            <a:extLst>
              <a:ext uri="{FF2B5EF4-FFF2-40B4-BE49-F238E27FC236}">
                <a16:creationId xmlns:a16="http://schemas.microsoft.com/office/drawing/2014/main" id="{6F2D0D9E-606D-A042-8699-DF81DD3D38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81313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14" name="TextBox 43">
            <a:extLst>
              <a:ext uri="{FF2B5EF4-FFF2-40B4-BE49-F238E27FC236}">
                <a16:creationId xmlns:a16="http://schemas.microsoft.com/office/drawing/2014/main" id="{955289A3-3284-6241-BB0B-276964243F6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921000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2</a:t>
            </a:r>
          </a:p>
        </p:txBody>
      </p:sp>
      <p:sp>
        <p:nvSpPr>
          <p:cNvPr id="264215" name="Rectangle 44">
            <a:extLst>
              <a:ext uri="{FF2B5EF4-FFF2-40B4-BE49-F238E27FC236}">
                <a16:creationId xmlns:a16="http://schemas.microsoft.com/office/drawing/2014/main" id="{0D6A17EB-8757-0C47-BBEA-C752138512C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54388" y="4408488"/>
            <a:ext cx="1601787" cy="427037"/>
          </a:xfrm>
          <a:prstGeom prst="rect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16" name="TextBox 45">
            <a:extLst>
              <a:ext uri="{FF2B5EF4-FFF2-40B4-BE49-F238E27FC236}">
                <a16:creationId xmlns:a16="http://schemas.microsoft.com/office/drawing/2014/main" id="{E496F0EB-32A2-6D47-A710-5942F2F35A1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394075" y="4438650"/>
            <a:ext cx="1530350" cy="368300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FFFFFF"/>
                </a:solidFill>
                <a:latin typeface="Arial" panose="020B0604020202020204" pitchFamily="34" charset="0"/>
              </a:rPr>
              <a:t>L2 CACHE 3</a:t>
            </a:r>
          </a:p>
        </p:txBody>
      </p:sp>
      <p:sp>
        <p:nvSpPr>
          <p:cNvPr id="264217" name="Rectangle 32">
            <a:extLst>
              <a:ext uri="{FF2B5EF4-FFF2-40B4-BE49-F238E27FC236}">
                <a16:creationId xmlns:a16="http://schemas.microsoft.com/office/drawing/2014/main" id="{D34AA758-1836-8A4A-8210-2F43E3A5FDD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95837" y="2903538"/>
            <a:ext cx="354013" cy="1258888"/>
          </a:xfrm>
          <a:prstGeom prst="rect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64218" name="Straight Arrow Connector 48">
            <a:extLst>
              <a:ext uri="{FF2B5EF4-FFF2-40B4-BE49-F238E27FC236}">
                <a16:creationId xmlns:a16="http://schemas.microsoft.com/office/drawing/2014/main" id="{ACF3FA56-D984-AB44-86DF-91D823BB3B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15063" y="3355975"/>
            <a:ext cx="420687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4219" name="Rectangle 49">
            <a:extLst>
              <a:ext uri="{FF2B5EF4-FFF2-40B4-BE49-F238E27FC236}">
                <a16:creationId xmlns:a16="http://schemas.microsoft.com/office/drawing/2014/main" id="{C49EF159-88BA-494A-936F-65781E53E7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94263" y="3152775"/>
            <a:ext cx="4756150" cy="6667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20" name="TextBox 50">
            <a:extLst>
              <a:ext uri="{FF2B5EF4-FFF2-40B4-BE49-F238E27FC236}">
                <a16:creationId xmlns:a16="http://schemas.microsoft.com/office/drawing/2014/main" id="{D351DAC6-3071-1242-BCA8-38D0FB8F12FC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968206" y="3302794"/>
            <a:ext cx="2640013" cy="523875"/>
          </a:xfrm>
          <a:prstGeom prst="rect">
            <a:avLst/>
          </a:prstGeom>
          <a:solidFill>
            <a:srgbClr val="C0C0C0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FFFFFF"/>
                </a:solidFill>
                <a:latin typeface="Arial" panose="020B0604020202020204" pitchFamily="34" charset="0"/>
              </a:rPr>
              <a:t>DRAM BANKS</a:t>
            </a:r>
          </a:p>
        </p:txBody>
      </p:sp>
      <p:sp>
        <p:nvSpPr>
          <p:cNvPr id="264221" name="Rectangle 51">
            <a:extLst>
              <a:ext uri="{FF2B5EF4-FFF2-40B4-BE49-F238E27FC236}">
                <a16:creationId xmlns:a16="http://schemas.microsoft.com/office/drawing/2014/main" id="{A8C20462-A2BA-C642-A89D-A8B64088BA5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284912" y="3028951"/>
            <a:ext cx="320675" cy="654050"/>
          </a:xfrm>
          <a:prstGeom prst="rect">
            <a:avLst/>
          </a:prstGeom>
          <a:noFill/>
          <a:ln w="508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4222" name="Text Box 52">
            <a:extLst>
              <a:ext uri="{FF2B5EF4-FFF2-40B4-BE49-F238E27FC236}">
                <a16:creationId xmlns:a16="http://schemas.microsoft.com/office/drawing/2014/main" id="{11157ECA-162C-8A47-8C34-442AF0FB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3" y="1092200"/>
            <a:ext cx="1238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3B812F"/>
                </a:solidFill>
                <a:latin typeface="Arial" panose="020B0604020202020204" pitchFamily="34" charset="0"/>
              </a:rPr>
              <a:t>Multi-Core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3B812F"/>
                </a:solidFill>
                <a:latin typeface="Arial" panose="020B0604020202020204" pitchFamily="34" charset="0"/>
              </a:rPr>
              <a:t>Chip</a:t>
            </a:r>
          </a:p>
        </p:txBody>
      </p:sp>
      <p:sp>
        <p:nvSpPr>
          <p:cNvPr id="264223" name="TextBox 58">
            <a:extLst>
              <a:ext uri="{FF2B5EF4-FFF2-40B4-BE49-F238E27FC236}">
                <a16:creationId xmlns:a16="http://schemas.microsoft.com/office/drawing/2014/main" id="{E671D5CF-EB8B-274F-AAD4-86099E0BE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3" y="6243638"/>
            <a:ext cx="8232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*Die photo credit: AMD Barcelona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205-AFAB-DC4F-98DF-BB02DC486925}"/>
              </a:ext>
            </a:extLst>
          </p:cNvPr>
          <p:cNvSpPr txBox="1"/>
          <p:nvPr/>
        </p:nvSpPr>
        <p:spPr>
          <a:xfrm>
            <a:off x="4310063" y="3311525"/>
            <a:ext cx="1417637" cy="365125"/>
          </a:xfrm>
          <a:prstGeom prst="rect">
            <a:avLst/>
          </a:prstGeom>
          <a:solidFill>
            <a:srgbClr val="C0C0C0">
              <a:alpha val="51000"/>
            </a:srgbClr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250" b="1" dirty="0">
                <a:solidFill>
                  <a:srgbClr val="FFFFFF"/>
                </a:solidFill>
                <a:latin typeface="Arial" charset="0"/>
                <a:ea typeface="+mn-ea"/>
                <a:cs typeface="ＭＳ Ｐゴシック" charset="0"/>
              </a:rPr>
              <a:t>DRAM 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304891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1E11-F701-C347-BC6C-250E172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a modern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8B71-AB1A-AF46-B9CA-793E572F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Bus</a:t>
            </a:r>
          </a:p>
          <a:p>
            <a:r>
              <a:rPr lang="en-IN" dirty="0"/>
              <a:t>Peripheral Component Interconnect Express (</a:t>
            </a:r>
            <a:r>
              <a:rPr lang="en-IN" b="1" dirty="0"/>
              <a:t>PCIe</a:t>
            </a:r>
            <a:r>
              <a:rPr lang="en-IN" dirty="0"/>
              <a:t> or </a:t>
            </a:r>
            <a:r>
              <a:rPr lang="en-IN" b="1" dirty="0"/>
              <a:t>PCI-E</a:t>
            </a:r>
            <a:r>
              <a:rPr lang="en-IN" dirty="0"/>
              <a:t>) – Gen 3.0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Network</a:t>
            </a: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Ethernet: 10/100/1000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Mbps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WLAN</a:t>
            </a:r>
          </a:p>
          <a:p>
            <a:pPr lvl="1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WLAN: 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WiFi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802.11a/b/g </a:t>
            </a:r>
          </a:p>
          <a:p>
            <a:pPr lvl="1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Wi-Fi 4 (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WiFi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802.11n) </a:t>
            </a:r>
          </a:p>
          <a:p>
            <a:pPr lvl="1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Wi-Fi 5 (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WiFi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802.11ac) </a:t>
            </a:r>
          </a:p>
          <a:p>
            <a:pPr lvl="1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Wi-Fi 6 (</a:t>
            </a:r>
            <a:r>
              <a:rPr lang="en-IN" dirty="0" err="1">
                <a:solidFill>
                  <a:schemeClr val="bg1">
                    <a:lumMod val="85000"/>
                  </a:schemeClr>
                </a:solidFill>
              </a:rPr>
              <a:t>WiFi</a:t>
            </a: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 802.11ax) </a:t>
            </a:r>
          </a:p>
          <a:p>
            <a:pPr lvl="2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2.40 GHz/5 GHz </a:t>
            </a:r>
          </a:p>
          <a:p>
            <a:pPr lvl="2"/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64-bit/128-bit WEP, AES-CCMP, TKIP </a:t>
            </a:r>
          </a:p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Bluetooth 5.1 </a:t>
            </a:r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31" name="Rectangle 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6880225" y="2876550"/>
            <a:ext cx="909638" cy="914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Main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memory</a:t>
            </a:r>
          </a:p>
        </p:txBody>
      </p:sp>
      <p:sp>
        <p:nvSpPr>
          <p:cNvPr id="97285" name="AutoShape 5"/>
          <p:cNvSpPr>
            <a:spLocks noChangeArrowheads="1"/>
          </p:cNvSpPr>
          <p:nvPr/>
        </p:nvSpPr>
        <p:spPr bwMode="auto">
          <a:xfrm>
            <a:off x="5356225" y="3028950"/>
            <a:ext cx="1492250" cy="533400"/>
          </a:xfrm>
          <a:prstGeom prst="leftRightArrow">
            <a:avLst>
              <a:gd name="adj1" fmla="val 50000"/>
              <a:gd name="adj2" fmla="val 5595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4441825" y="3060700"/>
            <a:ext cx="909638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I/O </a:t>
            </a:r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bridge</a:t>
            </a:r>
          </a:p>
        </p:txBody>
      </p:sp>
      <p:sp>
        <p:nvSpPr>
          <p:cNvPr id="97287" name="AutoShape 7"/>
          <p:cNvSpPr>
            <a:spLocks noChangeArrowheads="1"/>
          </p:cNvSpPr>
          <p:nvPr/>
        </p:nvSpPr>
        <p:spPr bwMode="auto">
          <a:xfrm>
            <a:off x="2984500" y="3028950"/>
            <a:ext cx="1452563" cy="533400"/>
          </a:xfrm>
          <a:prstGeom prst="leftRightArrow">
            <a:avLst>
              <a:gd name="adj1" fmla="val 50000"/>
              <a:gd name="adj2" fmla="val 54464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1084263" y="3060700"/>
            <a:ext cx="1873250" cy="57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Bus interface</a:t>
            </a: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2000250" y="17335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2000250" y="18859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2000250" y="20383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2000250" y="21907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2000250" y="2343150"/>
            <a:ext cx="684213" cy="15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4" name="AutoShape 14"/>
          <p:cNvSpPr>
            <a:spLocks noChangeArrowheads="1"/>
          </p:cNvSpPr>
          <p:nvPr/>
        </p:nvSpPr>
        <p:spPr bwMode="auto">
          <a:xfrm>
            <a:off x="2773363" y="17335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5" name="AutoShape 15"/>
          <p:cNvSpPr>
            <a:spLocks noChangeArrowheads="1"/>
          </p:cNvSpPr>
          <p:nvPr/>
        </p:nvSpPr>
        <p:spPr bwMode="auto">
          <a:xfrm flipH="1">
            <a:off x="2684463" y="2114550"/>
            <a:ext cx="444500" cy="381000"/>
          </a:xfrm>
          <a:prstGeom prst="rightArrow">
            <a:avLst>
              <a:gd name="adj1" fmla="val 50000"/>
              <a:gd name="adj2" fmla="val 291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3217863" y="1581150"/>
            <a:ext cx="533400" cy="106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ALU</a:t>
            </a:r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1698994" y="1411873"/>
            <a:ext cx="118513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Register file</a:t>
            </a:r>
          </a:p>
        </p:txBody>
      </p:sp>
      <p:sp>
        <p:nvSpPr>
          <p:cNvPr id="97298" name="AutoShape 18"/>
          <p:cNvSpPr>
            <a:spLocks noChangeArrowheads="1"/>
          </p:cNvSpPr>
          <p:nvPr/>
        </p:nvSpPr>
        <p:spPr bwMode="auto">
          <a:xfrm>
            <a:off x="2074863" y="2571750"/>
            <a:ext cx="609600" cy="457200"/>
          </a:xfrm>
          <a:prstGeom prst="upDownArrow">
            <a:avLst>
              <a:gd name="adj1" fmla="val 50000"/>
              <a:gd name="adj2" fmla="val 20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931863" y="1352550"/>
            <a:ext cx="2971800" cy="2438400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0" name="Text Box 20"/>
          <p:cNvSpPr txBox="1">
            <a:spLocks noChangeArrowheads="1"/>
          </p:cNvSpPr>
          <p:nvPr/>
        </p:nvSpPr>
        <p:spPr bwMode="auto">
          <a:xfrm>
            <a:off x="819150" y="1046748"/>
            <a:ext cx="94128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CPU chip</a:t>
            </a:r>
          </a:p>
        </p:txBody>
      </p:sp>
      <p:sp>
        <p:nvSpPr>
          <p:cNvPr id="97301" name="Text Box 21"/>
          <p:cNvSpPr txBox="1">
            <a:spLocks noChangeArrowheads="1"/>
          </p:cNvSpPr>
          <p:nvPr/>
        </p:nvSpPr>
        <p:spPr bwMode="auto">
          <a:xfrm>
            <a:off x="3865563" y="2342148"/>
            <a:ext cx="11423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System bus</a:t>
            </a:r>
          </a:p>
        </p:txBody>
      </p:sp>
      <p:sp>
        <p:nvSpPr>
          <p:cNvPr id="97302" name="Line 22"/>
          <p:cNvSpPr>
            <a:spLocks noChangeShapeType="1"/>
          </p:cNvSpPr>
          <p:nvPr/>
        </p:nvSpPr>
        <p:spPr bwMode="auto">
          <a:xfrm flipH="1">
            <a:off x="3751263" y="2647950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3" name="Text Box 23"/>
          <p:cNvSpPr txBox="1">
            <a:spLocks noChangeArrowheads="1"/>
          </p:cNvSpPr>
          <p:nvPr/>
        </p:nvSpPr>
        <p:spPr bwMode="auto">
          <a:xfrm>
            <a:off x="5386388" y="2342148"/>
            <a:ext cx="126598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Memory bus</a:t>
            </a:r>
          </a:p>
        </p:txBody>
      </p:sp>
      <p:sp>
        <p:nvSpPr>
          <p:cNvPr id="97304" name="Line 24"/>
          <p:cNvSpPr>
            <a:spLocks noChangeShapeType="1"/>
          </p:cNvSpPr>
          <p:nvPr/>
        </p:nvSpPr>
        <p:spPr bwMode="auto">
          <a:xfrm>
            <a:off x="6037263" y="264795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5" name="AutoShape 25"/>
          <p:cNvSpPr>
            <a:spLocks noChangeArrowheads="1"/>
          </p:cNvSpPr>
          <p:nvPr/>
        </p:nvSpPr>
        <p:spPr bwMode="auto">
          <a:xfrm>
            <a:off x="4665663" y="37147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6" name="AutoShape 26"/>
          <p:cNvSpPr>
            <a:spLocks noChangeArrowheads="1"/>
          </p:cNvSpPr>
          <p:nvPr/>
        </p:nvSpPr>
        <p:spPr bwMode="auto">
          <a:xfrm flipV="1">
            <a:off x="577056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5351463" y="517525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Disk 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controller</a:t>
            </a:r>
          </a:p>
        </p:txBody>
      </p:sp>
      <p:sp>
        <p:nvSpPr>
          <p:cNvPr id="97308" name="AutoShape 28"/>
          <p:cNvSpPr>
            <a:spLocks noChangeArrowheads="1"/>
          </p:cNvSpPr>
          <p:nvPr/>
        </p:nvSpPr>
        <p:spPr bwMode="auto">
          <a:xfrm flipV="1">
            <a:off x="344011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3021013" y="5175250"/>
            <a:ext cx="12954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Graphics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adapter</a:t>
            </a:r>
          </a:p>
        </p:txBody>
      </p:sp>
      <p:sp>
        <p:nvSpPr>
          <p:cNvPr id="97310" name="AutoShape 30"/>
          <p:cNvSpPr>
            <a:spLocks noChangeArrowheads="1"/>
          </p:cNvSpPr>
          <p:nvPr/>
        </p:nvSpPr>
        <p:spPr bwMode="auto">
          <a:xfrm flipV="1">
            <a:off x="1763713" y="4451350"/>
            <a:ext cx="495300" cy="685800"/>
          </a:xfrm>
          <a:prstGeom prst="upArrow">
            <a:avLst>
              <a:gd name="adj1" fmla="val 36667"/>
              <a:gd name="adj2" fmla="val 44872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11" name="Rectangle 31"/>
          <p:cNvSpPr>
            <a:spLocks noChangeArrowheads="1"/>
          </p:cNvSpPr>
          <p:nvPr/>
        </p:nvSpPr>
        <p:spPr bwMode="auto">
          <a:xfrm>
            <a:off x="1420813" y="5162550"/>
            <a:ext cx="11430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USB</a:t>
            </a:r>
          </a:p>
          <a:p>
            <a:pPr algn="ctr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controller</a:t>
            </a:r>
          </a:p>
        </p:txBody>
      </p:sp>
      <p:sp>
        <p:nvSpPr>
          <p:cNvPr id="97312" name="Line 32"/>
          <p:cNvSpPr>
            <a:spLocks noChangeShapeType="1"/>
          </p:cNvSpPr>
          <p:nvPr/>
        </p:nvSpPr>
        <p:spPr bwMode="auto">
          <a:xfrm>
            <a:off x="16494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>
            <a:off x="24114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14" name="Text Box 34"/>
          <p:cNvSpPr txBox="1">
            <a:spLocks noChangeArrowheads="1"/>
          </p:cNvSpPr>
          <p:nvPr/>
        </p:nvSpPr>
        <p:spPr bwMode="auto">
          <a:xfrm>
            <a:off x="1188339" y="5923548"/>
            <a:ext cx="76976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Mouse</a:t>
            </a:r>
          </a:p>
        </p:txBody>
      </p:sp>
      <p:sp>
        <p:nvSpPr>
          <p:cNvPr id="97315" name="Text Box 35"/>
          <p:cNvSpPr txBox="1">
            <a:spLocks noChangeArrowheads="1"/>
          </p:cNvSpPr>
          <p:nvPr/>
        </p:nvSpPr>
        <p:spPr bwMode="auto">
          <a:xfrm>
            <a:off x="1874781" y="5923548"/>
            <a:ext cx="99565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Keyboard</a:t>
            </a:r>
          </a:p>
        </p:txBody>
      </p:sp>
      <p:sp>
        <p:nvSpPr>
          <p:cNvPr id="97316" name="Line 36"/>
          <p:cNvSpPr>
            <a:spLocks noChangeShapeType="1"/>
          </p:cNvSpPr>
          <p:nvPr/>
        </p:nvSpPr>
        <p:spPr bwMode="auto">
          <a:xfrm>
            <a:off x="3706813" y="569595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17" name="Text Box 37"/>
          <p:cNvSpPr txBox="1">
            <a:spLocks noChangeArrowheads="1"/>
          </p:cNvSpPr>
          <p:nvPr/>
        </p:nvSpPr>
        <p:spPr bwMode="auto">
          <a:xfrm>
            <a:off x="3166636" y="5923548"/>
            <a:ext cx="8880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Monitor</a:t>
            </a:r>
          </a:p>
        </p:txBody>
      </p:sp>
      <p:sp>
        <p:nvSpPr>
          <p:cNvPr id="97318" name="Line 38"/>
          <p:cNvSpPr>
            <a:spLocks noChangeShapeType="1"/>
          </p:cNvSpPr>
          <p:nvPr/>
        </p:nvSpPr>
        <p:spPr bwMode="auto">
          <a:xfrm>
            <a:off x="6011863" y="569595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19" name="AutoShape 39"/>
          <p:cNvSpPr>
            <a:spLocks noChangeArrowheads="1"/>
          </p:cNvSpPr>
          <p:nvPr/>
        </p:nvSpPr>
        <p:spPr bwMode="auto">
          <a:xfrm>
            <a:off x="5707063" y="6076950"/>
            <a:ext cx="609600" cy="609600"/>
          </a:xfrm>
          <a:prstGeom prst="can">
            <a:avLst>
              <a:gd name="adj" fmla="val 25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Disk</a:t>
            </a:r>
          </a:p>
        </p:txBody>
      </p:sp>
      <p:sp>
        <p:nvSpPr>
          <p:cNvPr id="97320" name="AutoShape 40"/>
          <p:cNvSpPr>
            <a:spLocks noChangeArrowheads="1"/>
          </p:cNvSpPr>
          <p:nvPr/>
        </p:nvSpPr>
        <p:spPr bwMode="auto">
          <a:xfrm>
            <a:off x="855663" y="4235450"/>
            <a:ext cx="7277100" cy="393700"/>
          </a:xfrm>
          <a:prstGeom prst="leftRightArrow">
            <a:avLst>
              <a:gd name="adj1" fmla="val 48611"/>
              <a:gd name="adj2" fmla="val 95500"/>
            </a:avLst>
          </a:prstGeom>
          <a:solidFill>
            <a:srgbClr val="F7F5C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1" name="Rectangle 41"/>
          <p:cNvSpPr>
            <a:spLocks noChangeArrowheads="1"/>
          </p:cNvSpPr>
          <p:nvPr/>
        </p:nvSpPr>
        <p:spPr bwMode="auto">
          <a:xfrm>
            <a:off x="1931988" y="4405313"/>
            <a:ext cx="166687" cy="152400"/>
          </a:xfrm>
          <a:prstGeom prst="rect">
            <a:avLst/>
          </a:prstGeom>
          <a:solidFill>
            <a:srgbClr val="F7F5C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2" name="Rectangle 42"/>
          <p:cNvSpPr>
            <a:spLocks noChangeArrowheads="1"/>
          </p:cNvSpPr>
          <p:nvPr/>
        </p:nvSpPr>
        <p:spPr bwMode="auto">
          <a:xfrm>
            <a:off x="3608388" y="4395788"/>
            <a:ext cx="166687" cy="152400"/>
          </a:xfrm>
          <a:prstGeom prst="rect">
            <a:avLst/>
          </a:prstGeom>
          <a:solidFill>
            <a:srgbClr val="F7F5C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3" name="Rectangle 43"/>
          <p:cNvSpPr>
            <a:spLocks noChangeArrowheads="1"/>
          </p:cNvSpPr>
          <p:nvPr/>
        </p:nvSpPr>
        <p:spPr bwMode="auto">
          <a:xfrm>
            <a:off x="5942013" y="4386263"/>
            <a:ext cx="161925" cy="152400"/>
          </a:xfrm>
          <a:prstGeom prst="rect">
            <a:avLst/>
          </a:prstGeom>
          <a:solidFill>
            <a:srgbClr val="F7F5C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4" name="Text Box 44"/>
          <p:cNvSpPr txBox="1">
            <a:spLocks noChangeArrowheads="1"/>
          </p:cNvSpPr>
          <p:nvPr/>
        </p:nvSpPr>
        <p:spPr bwMode="auto">
          <a:xfrm>
            <a:off x="4529138" y="4539248"/>
            <a:ext cx="816249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Calibri" panose="020F0502020204030204" pitchFamily="34" charset="0"/>
              </a:rPr>
              <a:t>I/O bus</a:t>
            </a:r>
          </a:p>
        </p:txBody>
      </p:sp>
      <p:sp>
        <p:nvSpPr>
          <p:cNvPr id="97325" name="Rectangle 45"/>
          <p:cNvSpPr>
            <a:spLocks noChangeArrowheads="1"/>
          </p:cNvSpPr>
          <p:nvPr/>
        </p:nvSpPr>
        <p:spPr bwMode="auto">
          <a:xfrm>
            <a:off x="4832350" y="4324350"/>
            <a:ext cx="161925" cy="152400"/>
          </a:xfrm>
          <a:prstGeom prst="rect">
            <a:avLst/>
          </a:prstGeom>
          <a:solidFill>
            <a:srgbClr val="F7F5C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6" name="Rectangle 46"/>
          <p:cNvSpPr>
            <a:spLocks noChangeArrowheads="1"/>
          </p:cNvSpPr>
          <p:nvPr/>
        </p:nvSpPr>
        <p:spPr bwMode="auto">
          <a:xfrm>
            <a:off x="67230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7" name="Rectangle 47"/>
          <p:cNvSpPr>
            <a:spLocks noChangeArrowheads="1"/>
          </p:cNvSpPr>
          <p:nvPr/>
        </p:nvSpPr>
        <p:spPr bwMode="auto">
          <a:xfrm>
            <a:off x="70278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8" name="Rectangle 48"/>
          <p:cNvSpPr>
            <a:spLocks noChangeArrowheads="1"/>
          </p:cNvSpPr>
          <p:nvPr/>
        </p:nvSpPr>
        <p:spPr bwMode="auto">
          <a:xfrm>
            <a:off x="7332663" y="4248150"/>
            <a:ext cx="127000" cy="40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97329" name="Text Box 49"/>
          <p:cNvSpPr txBox="1">
            <a:spLocks noChangeArrowheads="1"/>
          </p:cNvSpPr>
          <p:nvPr/>
        </p:nvSpPr>
        <p:spPr bwMode="auto">
          <a:xfrm>
            <a:off x="6708775" y="4625529"/>
            <a:ext cx="1975862" cy="1077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Expansion slots for</a:t>
            </a:r>
          </a:p>
          <a:p>
            <a:pPr algn="l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other devices such</a:t>
            </a:r>
          </a:p>
          <a:p>
            <a:pPr algn="l">
              <a:lnSpc>
                <a:spcPct val="100000"/>
              </a:lnSpc>
            </a:pPr>
            <a:r>
              <a:rPr lang="en-US" sz="1600">
                <a:latin typeface="Calibri" panose="020F0502020204030204" pitchFamily="34" charset="0"/>
              </a:rPr>
              <a:t>as network adapters.</a:t>
            </a:r>
          </a:p>
          <a:p>
            <a:pPr algn="l">
              <a:lnSpc>
                <a:spcPct val="100000"/>
              </a:lnSpc>
            </a:pPr>
            <a:endParaRPr lang="en-US" sz="1600">
              <a:latin typeface="Calibri" panose="020F0502020204030204" pitchFamily="34" charset="0"/>
            </a:endParaRPr>
          </a:p>
        </p:txBody>
      </p:sp>
      <p:sp>
        <p:nvSpPr>
          <p:cNvPr id="49" name="Text Box 44">
            <a:extLst>
              <a:ext uri="{FF2B5EF4-FFF2-40B4-BE49-F238E27FC236}">
                <a16:creationId xmlns:a16="http://schemas.microsoft.com/office/drawing/2014/main" id="{2B3960D3-A1AA-1B43-B0D2-AC3701263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757" y="4040773"/>
            <a:ext cx="81144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70C0"/>
                </a:solidFill>
                <a:latin typeface="Calibri" panose="020F0502020204030204" pitchFamily="34" charset="0"/>
              </a:rPr>
              <a:t>PCI Bus</a:t>
            </a:r>
          </a:p>
        </p:txBody>
      </p:sp>
    </p:spTree>
    <p:extLst>
      <p:ext uri="{BB962C8B-B14F-4D97-AF65-F5344CB8AC3E}">
        <p14:creationId xmlns:p14="http://schemas.microsoft.com/office/powerpoint/2010/main" val="32454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AA6A-1471-5640-97EC-0A72D0F6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Bluetooth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3938-8CB8-1B4D-8C4C-DD8EC6DC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– IEEE 802.5 standard</a:t>
            </a:r>
          </a:p>
          <a:p>
            <a:pPr lvl="1"/>
            <a:r>
              <a:rPr lang="en-US" dirty="0"/>
              <a:t>De facto LAN technology</a:t>
            </a:r>
          </a:p>
          <a:p>
            <a:pPr lvl="1"/>
            <a:r>
              <a:rPr lang="en-IN" dirty="0"/>
              <a:t>Port speed: 10/100/1000 </a:t>
            </a:r>
            <a:r>
              <a:rPr lang="en-IN" dirty="0" err="1"/>
              <a:t>Mbps</a:t>
            </a:r>
            <a:r>
              <a:rPr lang="en-IN" dirty="0"/>
              <a:t> ; 48 bit MAC address; CSMA/CD protocol</a:t>
            </a:r>
          </a:p>
          <a:p>
            <a:pPr lvl="1"/>
            <a:r>
              <a:rPr lang="en-IN" dirty="0"/>
              <a:t>Over cable and </a:t>
            </a:r>
            <a:r>
              <a:rPr lang="en-IN" dirty="0" err="1"/>
              <a:t>fiber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Inexpensive and mature technology</a:t>
            </a:r>
          </a:p>
          <a:p>
            <a:pPr lvl="1"/>
            <a:r>
              <a:rPr lang="en-IN" dirty="0"/>
              <a:t>Easy to understand, implement, manage, and maintain</a:t>
            </a:r>
          </a:p>
          <a:p>
            <a:r>
              <a:rPr lang="en-IN" dirty="0"/>
              <a:t>Wireless LAN – IEEE 802.11b</a:t>
            </a:r>
          </a:p>
          <a:p>
            <a:pPr lvl="1"/>
            <a:r>
              <a:rPr lang="en-IN" dirty="0"/>
              <a:t>Extremely popular</a:t>
            </a:r>
          </a:p>
          <a:p>
            <a:pPr lvl="1"/>
            <a:r>
              <a:rPr lang="en-IN" dirty="0"/>
              <a:t>CSMA based MAC</a:t>
            </a:r>
          </a:p>
          <a:p>
            <a:pPr lvl="1"/>
            <a:r>
              <a:rPr lang="en-IN" dirty="0"/>
              <a:t>Data Rates up to 3.5 Gbps (for 802.11ax)</a:t>
            </a:r>
          </a:p>
          <a:p>
            <a:r>
              <a:rPr lang="en-IN" dirty="0"/>
              <a:t>Bluetooth </a:t>
            </a:r>
          </a:p>
          <a:p>
            <a:pPr lvl="1"/>
            <a:r>
              <a:rPr lang="en-IN" dirty="0"/>
              <a:t>Limited range, Limited speed up to 5 </a:t>
            </a:r>
            <a:r>
              <a:rPr lang="en-IN" dirty="0" err="1"/>
              <a:t>Mbps</a:t>
            </a:r>
            <a:endParaRPr lang="en-IN" dirty="0"/>
          </a:p>
          <a:p>
            <a:pPr lvl="1"/>
            <a:r>
              <a:rPr lang="en-IN" dirty="0"/>
              <a:t>Low power ; Popular in mobile and Laptop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825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5" name="Title 1">
            <a:extLst>
              <a:ext uri="{FF2B5EF4-FFF2-40B4-BE49-F238E27FC236}">
                <a16:creationId xmlns:a16="http://schemas.microsoft.com/office/drawing/2014/main" id="{0B1F5514-74C0-D742-AB3D-ABFF75D6D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Computer Architecture Today – Lecture Summary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F5E541-CCD7-D342-AA5A-EE1DAF082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621088"/>
            <a:ext cx="1524000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0" descr="3177_01.png">
            <a:extLst>
              <a:ext uri="{FF2B5EF4-FFF2-40B4-BE49-F238E27FC236}">
                <a16:creationId xmlns:a16="http://schemas.microsoft.com/office/drawing/2014/main" id="{A3319CB9-1089-1C44-9EF2-899CEF7F4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2220" r="3780" b="12109"/>
          <a:stretch>
            <a:fillRect/>
          </a:stretch>
        </p:blipFill>
        <p:spPr bwMode="auto">
          <a:xfrm>
            <a:off x="354013" y="5108575"/>
            <a:ext cx="232568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47">
            <a:extLst>
              <a:ext uri="{FF2B5EF4-FFF2-40B4-BE49-F238E27FC236}">
                <a16:creationId xmlns:a16="http://schemas.microsoft.com/office/drawing/2014/main" id="{916E53FB-05BB-F349-9577-46801E2D0CCC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729164"/>
            <a:ext cx="2301875" cy="1635767"/>
            <a:chOff x="4822117" y="4774407"/>
            <a:chExt cx="2301419" cy="1635893"/>
          </a:xfrm>
        </p:grpSpPr>
        <p:sp>
          <p:nvSpPr>
            <p:cNvPr id="426002" name="TextBox 8">
              <a:extLst>
                <a:ext uri="{FF2B5EF4-FFF2-40B4-BE49-F238E27FC236}">
                  <a16:creationId xmlns:a16="http://schemas.microsoft.com/office/drawing/2014/main" id="{E17FAE02-9C87-E249-A46A-6E7F03A627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2117" y="6040921"/>
              <a:ext cx="2301419" cy="36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+mn-cs"/>
                </a:rPr>
                <a:t>General Purpose GPUs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426003" name="Picture 6" descr="C:\Daten\talks\invited\ferc2010\material\Fermi_Die_FINAL.png">
              <a:extLst>
                <a:ext uri="{FF2B5EF4-FFF2-40B4-BE49-F238E27FC236}">
                  <a16:creationId xmlns:a16="http://schemas.microsoft.com/office/drawing/2014/main" id="{2E636F6D-CAF2-054F-A7E9-C33F44358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 Box 13" descr="90%">
            <a:extLst>
              <a:ext uri="{FF2B5EF4-FFF2-40B4-BE49-F238E27FC236}">
                <a16:creationId xmlns:a16="http://schemas.microsoft.com/office/drawing/2014/main" id="{DCFB8EB6-4C49-2F4B-AA29-CF4BE8E3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4211638"/>
            <a:ext cx="1731962" cy="896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Heterogeneous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Processors and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Accelerators</a:t>
            </a:r>
          </a:p>
        </p:txBody>
      </p:sp>
      <p:sp>
        <p:nvSpPr>
          <p:cNvPr id="26" name="Text Box 20" descr="90%">
            <a:extLst>
              <a:ext uri="{FF2B5EF4-FFF2-40B4-BE49-F238E27FC236}">
                <a16:creationId xmlns:a16="http://schemas.microsoft.com/office/drawing/2014/main" id="{2039BDDF-0376-8A4B-BFFD-C65F85967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3370263"/>
            <a:ext cx="2257425" cy="341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Hybrid Main Memory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D35A2E79-619F-554B-9C17-69530B7AB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2788" y="3467100"/>
            <a:ext cx="6969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8" name="Text Box 24" descr="90%">
            <a:extLst>
              <a:ext uri="{FF2B5EF4-FFF2-40B4-BE49-F238E27FC236}">
                <a16:creationId xmlns:a16="http://schemas.microsoft.com/office/drawing/2014/main" id="{6BFE44FA-2602-C84A-9B9F-4C49CEA69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4137025"/>
            <a:ext cx="29257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Persistent Memory/Storage</a:t>
            </a:r>
          </a:p>
        </p:txBody>
      </p:sp>
      <p:pic>
        <p:nvPicPr>
          <p:cNvPr id="29" name="Content Placeholder 6" descr="barcelona-die-photo-color.jpg">
            <a:extLst>
              <a:ext uri="{FF2B5EF4-FFF2-40B4-BE49-F238E27FC236}">
                <a16:creationId xmlns:a16="http://schemas.microsoft.com/office/drawing/2014/main" id="{2D5C72EF-FAC4-8249-9DCD-B77EF00CE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13128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dimm.png">
            <a:extLst>
              <a:ext uri="{FF2B5EF4-FFF2-40B4-BE49-F238E27FC236}">
                <a16:creationId xmlns:a16="http://schemas.microsoft.com/office/drawing/2014/main" id="{34600B51-AA38-BA4C-AB5F-C28289CC8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679700" y="2840038"/>
            <a:ext cx="23050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79DD6C-D622-304D-89AD-A31FBCDF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3" y="3009900"/>
            <a:ext cx="155416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Line 15">
            <a:extLst>
              <a:ext uri="{FF2B5EF4-FFF2-40B4-BE49-F238E27FC236}">
                <a16:creationId xmlns:a16="http://schemas.microsoft.com/office/drawing/2014/main" id="{3AB7151F-6C7D-6A40-A538-3C2D870292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84750" y="3482975"/>
            <a:ext cx="6969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C91751F9-553F-6B42-9A0C-934A89381B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0450" y="3886200"/>
            <a:ext cx="641350" cy="12223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51E4235D-1AC9-0E47-8BF4-6717B49965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4289425"/>
            <a:ext cx="0" cy="4397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9C4A0-B6CE-1945-BA9C-B93BBEABAC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724" y="1528277"/>
            <a:ext cx="705247" cy="677037"/>
          </a:xfrm>
          <a:prstGeom prst="rect">
            <a:avLst/>
          </a:prstGeom>
        </p:spPr>
      </p:pic>
      <p:pic>
        <p:nvPicPr>
          <p:cNvPr id="1026" name="Picture 2" descr="RTL8211E Gigabit Ethernet Expansion Module | FPGA And Automation Solutions  | NUMATO LAB">
            <a:extLst>
              <a:ext uri="{FF2B5EF4-FFF2-40B4-BE49-F238E27FC236}">
                <a16:creationId xmlns:a16="http://schemas.microsoft.com/office/drawing/2014/main" id="{FF6DF9A6-8041-6D49-8EBB-8E9DDC3F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1434404"/>
            <a:ext cx="1103709" cy="7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ine 15">
            <a:extLst>
              <a:ext uri="{FF2B5EF4-FFF2-40B4-BE49-F238E27FC236}">
                <a16:creationId xmlns:a16="http://schemas.microsoft.com/office/drawing/2014/main" id="{4056E30C-623C-064F-88AA-CF29F67E1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0450" y="2343152"/>
            <a:ext cx="0" cy="4472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D6F3B-C31D-8049-8035-E66FF9CF576F}"/>
              </a:ext>
            </a:extLst>
          </p:cNvPr>
          <p:cNvSpPr/>
          <p:nvPr/>
        </p:nvSpPr>
        <p:spPr bwMode="auto">
          <a:xfrm>
            <a:off x="1259706" y="1455725"/>
            <a:ext cx="4348932" cy="763177"/>
          </a:xfrm>
          <a:prstGeom prst="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4" name="Text Box 20" descr="90%">
            <a:extLst>
              <a:ext uri="{FF2B5EF4-FFF2-40B4-BE49-F238E27FC236}">
                <a16:creationId xmlns:a16="http://schemas.microsoft.com/office/drawing/2014/main" id="{54F6D207-B5DB-874C-AE30-20D85A6F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656" y="1604689"/>
            <a:ext cx="2245230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High Speed Network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879BD-CED9-F841-9535-18B0B24AF7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8416" y="1521011"/>
            <a:ext cx="617759" cy="6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47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F8B9-A2D6-404C-B4EF-D4BDC12C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AA49-EE63-9249-B953-F71089D1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Dell Desktops: </a:t>
            </a:r>
            <a:r>
              <a:rPr lang="en-US" dirty="0">
                <a:hlinkClick r:id="rId2"/>
              </a:rPr>
              <a:t>www.dell.com</a:t>
            </a:r>
            <a:endParaRPr lang="en-US" dirty="0"/>
          </a:p>
          <a:p>
            <a:r>
              <a:rPr lang="en-US" dirty="0"/>
              <a:t>Lecture presentation, Lecture 21a, Memory Organization and Memory Technology, Prof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  ETH </a:t>
            </a:r>
            <a:r>
              <a:rPr lang="en-US" altLang="en-US" dirty="0">
                <a:ea typeface="ＭＳ Ｐゴシック" panose="020B0600070205080204" pitchFamily="34" charset="-128"/>
              </a:rPr>
              <a:t>Zürich, Spring 2020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Blog, Donald </a:t>
            </a:r>
            <a:r>
              <a:rPr lang="en-US" altLang="en-US" dirty="0" err="1">
                <a:ea typeface="ＭＳ Ｐゴシック" panose="020B0600070205080204" pitchFamily="34" charset="-128"/>
              </a:rPr>
              <a:t>Firesmith</a:t>
            </a:r>
            <a:r>
              <a:rPr lang="en-US" altLang="en-US" dirty="0">
                <a:ea typeface="ＭＳ Ｐゴシック" panose="020B0600070205080204" pitchFamily="34" charset="-128"/>
              </a:rPr>
              <a:t>, Multicore processing, https://</a:t>
            </a:r>
            <a:r>
              <a:rPr lang="en-US" altLang="en-US" dirty="0" err="1">
                <a:ea typeface="ＭＳ Ｐゴシック" panose="020B0600070205080204" pitchFamily="34" charset="-128"/>
              </a:rPr>
              <a:t>insights.sei.cmu.edu</a:t>
            </a:r>
            <a:r>
              <a:rPr lang="en-US" altLang="en-US" dirty="0">
                <a:ea typeface="ＭＳ Ｐゴシック" panose="020B0600070205080204" pitchFamily="34" charset="-128"/>
              </a:rPr>
              <a:t>/</a:t>
            </a:r>
            <a:r>
              <a:rPr lang="en-US" altLang="en-US" dirty="0" err="1">
                <a:ea typeface="ＭＳ Ｐゴシック" panose="020B0600070205080204" pitchFamily="34" charset="-128"/>
              </a:rPr>
              <a:t>sei_blog</a:t>
            </a:r>
            <a:r>
              <a:rPr lang="en-US" altLang="en-US" dirty="0">
                <a:ea typeface="ＭＳ Ｐゴシック" panose="020B0600070205080204" pitchFamily="34" charset="-128"/>
              </a:rPr>
              <a:t>/2017/08/multicore-</a:t>
            </a:r>
            <a:r>
              <a:rPr lang="en-US" altLang="en-US" dirty="0" err="1">
                <a:ea typeface="ＭＳ Ｐゴシック" panose="020B0600070205080204" pitchFamily="34" charset="-128"/>
              </a:rPr>
              <a:t>processing.html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dirty="0">
                <a:hlinkClick r:id="rId3"/>
              </a:rPr>
              <a:t>https://software.intel.com/content/www/us/en/develop/articles/software-techniques-for-shared-cache-multi-core-systems.html?wapkw=smart+cache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  <a:cs typeface="Calibri" panose="020F0502020204030204" pitchFamily="34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cs typeface="Calibri" panose="020F0502020204030204" pitchFamily="34" charset="0"/>
              </a:rPr>
              <a:t>www.liquidweb.com</a:t>
            </a:r>
            <a:r>
              <a:rPr lang="en-US" dirty="0">
                <a:solidFill>
                  <a:srgbClr val="0070C0"/>
                </a:solidFill>
                <a:cs typeface="Calibri" panose="020F0502020204030204" pitchFamily="34" charset="0"/>
              </a:rPr>
              <a:t>/blog/</a:t>
            </a:r>
            <a:r>
              <a:rPr lang="en-US" dirty="0" err="1">
                <a:solidFill>
                  <a:srgbClr val="0070C0"/>
                </a:solidFill>
                <a:cs typeface="Calibri" panose="020F0502020204030204" pitchFamily="34" charset="0"/>
              </a:rPr>
              <a:t>ssd</a:t>
            </a:r>
            <a:r>
              <a:rPr lang="en-US" dirty="0">
                <a:solidFill>
                  <a:srgbClr val="0070C0"/>
                </a:solidFill>
                <a:cs typeface="Calibri" panose="020F0502020204030204" pitchFamily="34" charset="0"/>
              </a:rPr>
              <a:t>-vs-</a:t>
            </a:r>
            <a:r>
              <a:rPr lang="en-US" dirty="0" err="1">
                <a:solidFill>
                  <a:srgbClr val="0070C0"/>
                </a:solidFill>
                <a:cs typeface="Calibri" panose="020F0502020204030204" pitchFamily="34" charset="0"/>
              </a:rPr>
              <a:t>hdd</a:t>
            </a:r>
            <a:r>
              <a:rPr lang="en-US" dirty="0">
                <a:solidFill>
                  <a:srgbClr val="0070C0"/>
                </a:solidFill>
                <a:cs typeface="Calibri" panose="020F0502020204030204" pitchFamily="34" charset="0"/>
              </a:rPr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99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4BE3-87F8-F04A-B5BA-FC30F44B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Multicore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720A-5355-474C-9C2C-4099F3FA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Efficiency</a:t>
            </a:r>
          </a:p>
          <a:p>
            <a:pPr lvl="1"/>
            <a:r>
              <a:rPr lang="en-US" dirty="0"/>
              <a:t>Overcome heat generation – Refer Moore’s law</a:t>
            </a:r>
          </a:p>
          <a:p>
            <a:pPr lvl="1"/>
            <a:r>
              <a:rPr lang="en-US" dirty="0"/>
              <a:t>When low load, some processors can run at low frequency or may be switched off</a:t>
            </a:r>
          </a:p>
          <a:p>
            <a:r>
              <a:rPr lang="en-US" dirty="0"/>
              <a:t>True Parallelism</a:t>
            </a:r>
          </a:p>
          <a:p>
            <a:r>
              <a:rPr lang="en-US" dirty="0"/>
              <a:t>Higher Performance</a:t>
            </a:r>
          </a:p>
          <a:p>
            <a:r>
              <a:rPr lang="en-US" dirty="0"/>
              <a:t>Isolation may improve</a:t>
            </a:r>
          </a:p>
          <a:p>
            <a:pPr lvl="1"/>
            <a:r>
              <a:rPr lang="en-US" dirty="0"/>
              <a:t>Spatial Isolation</a:t>
            </a:r>
          </a:p>
          <a:p>
            <a:pPr lvl="1"/>
            <a:r>
              <a:rPr lang="en-US" dirty="0"/>
              <a:t>Temporal Isolation</a:t>
            </a:r>
          </a:p>
          <a:p>
            <a:pPr lvl="2"/>
            <a:r>
              <a:rPr lang="en-IN" dirty="0"/>
              <a:t>Software running on one core may not affect the software on the other core</a:t>
            </a:r>
          </a:p>
          <a:p>
            <a:r>
              <a:rPr lang="en-IN" dirty="0"/>
              <a:t>Reliability and Robustness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7759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2D7E-187E-114C-879F-EBB2F6085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Multicore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2DD-52FD-A04C-935A-C83BB9C4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Resources</a:t>
            </a:r>
          </a:p>
          <a:p>
            <a:pPr lvl="1"/>
            <a:r>
              <a:rPr lang="en-US" dirty="0"/>
              <a:t>Cache, Buses, Memory controller, I/O devices, Network</a:t>
            </a:r>
          </a:p>
          <a:p>
            <a:pPr lvl="2"/>
            <a:r>
              <a:rPr lang="en-US" dirty="0"/>
              <a:t>May cause interference</a:t>
            </a:r>
          </a:p>
          <a:p>
            <a:pPr lvl="2"/>
            <a:r>
              <a:rPr lang="en-US" dirty="0"/>
              <a:t>Security Issues</a:t>
            </a:r>
          </a:p>
          <a:p>
            <a:r>
              <a:rPr lang="en-US" dirty="0"/>
              <a:t>Non-determinism</a:t>
            </a:r>
          </a:p>
          <a:p>
            <a:r>
              <a:rPr lang="en-US" dirty="0"/>
              <a:t>Analysis Difficulty</a:t>
            </a:r>
          </a:p>
          <a:p>
            <a:r>
              <a:rPr lang="en-US" dirty="0"/>
              <a:t>If not properly fine tuned, it can have adverse effect on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Real-time guarantees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6F95A-82A4-3A44-AE77-9CAEA110B764}"/>
              </a:ext>
            </a:extLst>
          </p:cNvPr>
          <p:cNvSpPr/>
          <p:nvPr/>
        </p:nvSpPr>
        <p:spPr>
          <a:xfrm>
            <a:off x="251520" y="601199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latin typeface="Cambria" panose="02040503050406030204" pitchFamily="18" charset="0"/>
              </a:rPr>
              <a:t>https://</a:t>
            </a:r>
            <a:r>
              <a:rPr lang="en-US" sz="1800" b="0" dirty="0" err="1">
                <a:latin typeface="Cambria" panose="02040503050406030204" pitchFamily="18" charset="0"/>
              </a:rPr>
              <a:t>insights.sei.cmu.edu</a:t>
            </a:r>
            <a:r>
              <a:rPr lang="en-US" sz="1800" b="0" dirty="0">
                <a:latin typeface="Cambria" panose="02040503050406030204" pitchFamily="18" charset="0"/>
              </a:rPr>
              <a:t>/</a:t>
            </a:r>
            <a:r>
              <a:rPr lang="en-US" sz="1800" b="0" dirty="0" err="1">
                <a:latin typeface="Cambria" panose="02040503050406030204" pitchFamily="18" charset="0"/>
              </a:rPr>
              <a:t>sei_blog</a:t>
            </a:r>
            <a:r>
              <a:rPr lang="en-US" sz="1800" b="0" dirty="0">
                <a:latin typeface="Cambria" panose="02040503050406030204" pitchFamily="18" charset="0"/>
              </a:rPr>
              <a:t>/2017/08/multicore-</a:t>
            </a:r>
            <a:r>
              <a:rPr lang="en-US" sz="1800" b="0" dirty="0" err="1">
                <a:latin typeface="Cambria" panose="02040503050406030204" pitchFamily="18" charset="0"/>
              </a:rPr>
              <a:t>processing.html</a:t>
            </a:r>
            <a:endParaRPr lang="en-US" sz="1800" b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96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DEC6-A89F-EA45-8B3A-4E933E29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PCI: Peripheral Component Interconnect Bus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E89EA-9F69-894C-A685-350F3BAD0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33" y="1124744"/>
            <a:ext cx="6676033" cy="50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816F-D081-8A4C-B07F-3800A422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Today’s Thought …. By J </a:t>
            </a:r>
            <a:r>
              <a:rPr lang="en-US" b="0" dirty="0" err="1">
                <a:solidFill>
                  <a:srgbClr val="FF0000"/>
                </a:solidFill>
              </a:rPr>
              <a:t>Krishamurti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329C7-5634-B540-97D5-C96F67D45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752"/>
            <a:ext cx="8279581" cy="518457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“To be able to really listen, one should abandon or put aside all prejudices.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When you are in a receptive state of mind, things can be easily understood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But, unfortunately most of us listen through a screen of resistance.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We are screened with prejudices, whether religious or spiritual, psychological or scientific, or with daily worries, desires or fears.</a:t>
            </a:r>
          </a:p>
          <a:p>
            <a:pPr marL="0" indent="0" algn="ctr">
              <a:buNone/>
            </a:pPr>
            <a:r>
              <a:rPr lang="en-US" sz="2000" dirty="0"/>
              <a:t>And with these fears for a screen, we listen.</a:t>
            </a:r>
          </a:p>
          <a:p>
            <a:pPr marL="0" indent="0" algn="ctr">
              <a:buNone/>
            </a:pPr>
            <a:r>
              <a:rPr lang="en-US" sz="2000" dirty="0"/>
              <a:t>Therefore,  we listen really to our own noise, our own sound, not to what is being said”</a:t>
            </a:r>
          </a:p>
        </p:txBody>
      </p:sp>
    </p:spTree>
    <p:extLst>
      <p:ext uri="{BB962C8B-B14F-4D97-AF65-F5344CB8AC3E}">
        <p14:creationId xmlns:p14="http://schemas.microsoft.com/office/powerpoint/2010/main" val="174153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052" y="3248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775527" cy="762000"/>
          </a:xfrm>
        </p:spPr>
        <p:txBody>
          <a:bodyPr/>
          <a:lstStyle/>
          <a:p>
            <a:r>
              <a:rPr lang="en-US" dirty="0"/>
              <a:t>What is inside a modern Desktop?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Processors:</a:t>
            </a:r>
          </a:p>
          <a:p>
            <a:r>
              <a:rPr lang="en-IN" sz="2000" dirty="0"/>
              <a:t>10th Gen Intel® Core™ i9-10900K processor(10-Core, 20M Cache, 3.7GHz to 5.3GHz) – 20 threads</a:t>
            </a:r>
          </a:p>
          <a:p>
            <a:pPr lvl="1"/>
            <a:r>
              <a:rPr lang="en-IN" sz="1800" dirty="0"/>
              <a:t>Integrated GPU: Intel UHD Graphics 630 </a:t>
            </a:r>
            <a:endParaRPr lang="en-IN" sz="1400" dirty="0"/>
          </a:p>
          <a:p>
            <a:r>
              <a:rPr lang="en-IN" sz="2000" dirty="0"/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Memory: </a:t>
            </a:r>
          </a:p>
          <a:p>
            <a:r>
              <a:rPr lang="en-IN" sz="2000" dirty="0"/>
              <a:t>256GB M.2 PCIe </a:t>
            </a:r>
            <a:r>
              <a:rPr lang="en-IN" sz="2000" dirty="0" err="1"/>
              <a:t>NVMe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70C0"/>
                </a:solidFill>
              </a:rPr>
              <a:t>Solid State Drive</a:t>
            </a:r>
          </a:p>
          <a:p>
            <a:r>
              <a:rPr lang="en-IN" sz="2000" dirty="0"/>
              <a:t>2TB 7200 rpm 3.5" SATA </a:t>
            </a:r>
            <a:r>
              <a:rPr lang="en-IN" sz="2000" dirty="0">
                <a:solidFill>
                  <a:srgbClr val="0070C0"/>
                </a:solidFill>
              </a:rPr>
              <a:t>Hard Drive </a:t>
            </a:r>
          </a:p>
          <a:p>
            <a:r>
              <a:rPr lang="en-IN" sz="2000" dirty="0"/>
              <a:t>Intel </a:t>
            </a:r>
            <a:r>
              <a:rPr lang="en-IN" sz="2000" dirty="0" err="1"/>
              <a:t>Optane</a:t>
            </a:r>
            <a:r>
              <a:rPr lang="en-IN" sz="2000" dirty="0"/>
              <a:t> Memory - 32 GB, </a:t>
            </a:r>
            <a:r>
              <a:rPr lang="en-IN" sz="2000" dirty="0">
                <a:solidFill>
                  <a:srgbClr val="0070C0"/>
                </a:solidFill>
              </a:rPr>
              <a:t>Storage Accelerator</a:t>
            </a:r>
          </a:p>
          <a:p>
            <a:r>
              <a:rPr lang="en-IN" sz="2000" dirty="0">
                <a:solidFill>
                  <a:srgbClr val="0070C0"/>
                </a:solidFill>
              </a:rPr>
              <a:t>DRAM:</a:t>
            </a:r>
            <a:r>
              <a:rPr lang="en-IN" sz="2000" dirty="0"/>
              <a:t> 128 GB, 4 x 32 GB, </a:t>
            </a:r>
            <a:r>
              <a:rPr lang="en-IN" sz="2000" dirty="0">
                <a:solidFill>
                  <a:srgbClr val="0070C0"/>
                </a:solidFill>
              </a:rPr>
              <a:t>DDR4</a:t>
            </a:r>
            <a:r>
              <a:rPr lang="en-IN" sz="2000" dirty="0"/>
              <a:t>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Chipset</a:t>
            </a:r>
          </a:p>
          <a:p>
            <a:r>
              <a:rPr lang="en-US" sz="2000" dirty="0"/>
              <a:t>DRAM Bus Width: 64-bits</a:t>
            </a:r>
          </a:p>
          <a:p>
            <a:r>
              <a:rPr lang="en-US" sz="2000" dirty="0"/>
              <a:t>Flash EPROM 32 MB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6645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1E11-F701-C347-BC6C-250E172F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a modern Desktop?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08B71-AB1A-AF46-B9CA-793E572F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Bus</a:t>
            </a:r>
          </a:p>
          <a:p>
            <a:r>
              <a:rPr lang="en-IN" dirty="0"/>
              <a:t>Peripheral Component Interconnect Express (</a:t>
            </a:r>
            <a:r>
              <a:rPr lang="en-IN" b="1" dirty="0"/>
              <a:t>PCIe</a:t>
            </a:r>
            <a:r>
              <a:rPr lang="en-IN" dirty="0"/>
              <a:t> or </a:t>
            </a:r>
            <a:r>
              <a:rPr lang="en-IN" b="1" dirty="0"/>
              <a:t>PCI-E</a:t>
            </a:r>
            <a:r>
              <a:rPr lang="en-IN" dirty="0"/>
              <a:t>) – Gen 3.0</a:t>
            </a:r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Network</a:t>
            </a:r>
          </a:p>
          <a:p>
            <a:r>
              <a:rPr lang="en-IN" dirty="0"/>
              <a:t>Ethernet: 10/100/1000 </a:t>
            </a:r>
            <a:r>
              <a:rPr lang="en-IN" dirty="0" err="1"/>
              <a:t>Mbps</a:t>
            </a:r>
            <a:endParaRPr lang="en-IN" dirty="0"/>
          </a:p>
          <a:p>
            <a:r>
              <a:rPr lang="en-IN" dirty="0"/>
              <a:t>WLAN</a:t>
            </a:r>
          </a:p>
          <a:p>
            <a:pPr lvl="1"/>
            <a:r>
              <a:rPr lang="en-IN" dirty="0"/>
              <a:t>WLAN: </a:t>
            </a:r>
            <a:r>
              <a:rPr lang="en-IN" dirty="0" err="1"/>
              <a:t>WiFi</a:t>
            </a:r>
            <a:r>
              <a:rPr lang="en-IN" dirty="0"/>
              <a:t> 802.11a/b/g </a:t>
            </a:r>
          </a:p>
          <a:p>
            <a:pPr lvl="1"/>
            <a:r>
              <a:rPr lang="en-IN" dirty="0"/>
              <a:t>Wi-Fi 4 (</a:t>
            </a:r>
            <a:r>
              <a:rPr lang="en-IN" dirty="0" err="1"/>
              <a:t>WiFi</a:t>
            </a:r>
            <a:r>
              <a:rPr lang="en-IN" dirty="0"/>
              <a:t> 802.11n) </a:t>
            </a:r>
          </a:p>
          <a:p>
            <a:pPr lvl="1"/>
            <a:r>
              <a:rPr lang="en-IN" dirty="0"/>
              <a:t>Wi-Fi 5 (</a:t>
            </a:r>
            <a:r>
              <a:rPr lang="en-IN" dirty="0" err="1"/>
              <a:t>WiFi</a:t>
            </a:r>
            <a:r>
              <a:rPr lang="en-IN" dirty="0"/>
              <a:t> 802.11ac) </a:t>
            </a:r>
          </a:p>
          <a:p>
            <a:pPr lvl="1"/>
            <a:r>
              <a:rPr lang="en-IN" dirty="0"/>
              <a:t>Wi-Fi 6 (</a:t>
            </a:r>
            <a:r>
              <a:rPr lang="en-IN" dirty="0" err="1"/>
              <a:t>WiFi</a:t>
            </a:r>
            <a:r>
              <a:rPr lang="en-IN" dirty="0"/>
              <a:t> 802.11ax) </a:t>
            </a:r>
          </a:p>
          <a:p>
            <a:pPr lvl="2"/>
            <a:r>
              <a:rPr lang="en-IN" dirty="0"/>
              <a:t>2.40 GHz/5 GHz </a:t>
            </a:r>
          </a:p>
          <a:p>
            <a:pPr lvl="2"/>
            <a:r>
              <a:rPr lang="en-IN" dirty="0"/>
              <a:t>64-bit/128-bit WEP, AES-CCMP, TKIP </a:t>
            </a:r>
          </a:p>
          <a:p>
            <a:r>
              <a:rPr lang="en-IN" dirty="0"/>
              <a:t>Bluetooth 5.1 </a:t>
            </a:r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7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2F0D-82C8-AE40-A881-4D7F52D6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a modern Desktop?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B7E1-B340-414F-A2E6-204ACCCFB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Ports:</a:t>
            </a:r>
            <a:r>
              <a:rPr lang="en-IN" dirty="0"/>
              <a:t> Seven USB 3.1 Gen 1 ports, Two USB 2.0 ports, One USB 3.1 Gen 1 (Type C), Headset port, RJ-45 port (Network), One audio line-out port, other sound ports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rgbClr val="C00000"/>
                </a:solidFill>
              </a:rPr>
              <a:t>Sensors: </a:t>
            </a:r>
          </a:p>
          <a:p>
            <a:r>
              <a:rPr lang="en-IN" dirty="0"/>
              <a:t>Air temperature sensor, Battery Sensor, Finger print sensor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Dell XPS 8940 Desktop Special Edition | Dell USA">
            <a:extLst>
              <a:ext uri="{FF2B5EF4-FFF2-40B4-BE49-F238E27FC236}">
                <a16:creationId xmlns:a16="http://schemas.microsoft.com/office/drawing/2014/main" id="{F2C0968B-A552-974E-B4B3-FFEB9359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7519"/>
            <a:ext cx="2394331" cy="154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2874A-7666-F447-A7CB-56D49C0D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6343479" cy="762000"/>
          </a:xfrm>
        </p:spPr>
        <p:txBody>
          <a:bodyPr/>
          <a:lstStyle/>
          <a:p>
            <a:r>
              <a:rPr lang="en-US" sz="2400" dirty="0"/>
              <a:t>What is inside a modern Desktop (Dell PC)?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3100-A1C2-304E-932F-E52F49D9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36904" cy="5104109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solidFill>
                  <a:srgbClr val="C00000"/>
                </a:solidFill>
              </a:rPr>
              <a:t>Processors: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10th Gen Intel® Core™ i9-10900K processor(10-Core, 20M Cache, 3.7GHz to 5.3GHz) – 20 threads</a:t>
            </a:r>
          </a:p>
          <a:p>
            <a:pPr lvl="1"/>
            <a:r>
              <a:rPr lang="en-IN" sz="1800" b="1" dirty="0">
                <a:solidFill>
                  <a:srgbClr val="0070C0"/>
                </a:solidFill>
              </a:rPr>
              <a:t>Integrated GPU: Intel UHD Graphics 630 </a:t>
            </a:r>
            <a:endParaRPr lang="en-IN" sz="1400" b="1" dirty="0">
              <a:solidFill>
                <a:srgbClr val="0070C0"/>
              </a:solidFill>
            </a:endParaRP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Discrete GPU: NVIDIA® GeForce® RTX 2070 SUPER™ 8GB GDDR6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Memory: 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2TB 7200 rpm 3.5" SATA Hard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256GB M.2 PCIe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NVMe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Solid State Drive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Intel </a:t>
            </a:r>
            <a:r>
              <a:rPr lang="en-IN" sz="2000" dirty="0" err="1">
                <a:solidFill>
                  <a:schemeClr val="bg1">
                    <a:lumMod val="75000"/>
                  </a:schemeClr>
                </a:solidFill>
              </a:rPr>
              <a:t>Optane</a:t>
            </a:r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 Memory - 32 GB, Storage Accelerator</a:t>
            </a:r>
          </a:p>
          <a:p>
            <a:r>
              <a:rPr lang="en-IN" sz="2000" dirty="0">
                <a:solidFill>
                  <a:schemeClr val="bg1">
                    <a:lumMod val="75000"/>
                  </a:schemeClr>
                </a:solidFill>
              </a:rPr>
              <a:t>128 GB, 4 x 32 GB, DDR4, 2666 MHz/2933 MHz, UDIMM, dual-channel 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bg1">
                    <a:lumMod val="75000"/>
                  </a:schemeClr>
                </a:solidFill>
              </a:rPr>
              <a:t>Chipset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DRAM Bus Width: 64-bits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Flash EPROM 32 MB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0003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5377-A313-3D45-94C0-0ED9CCC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Intel’s 10 Core Core i9-10900K </a:t>
            </a:r>
            <a:br>
              <a:rPr lang="en-IN" dirty="0"/>
            </a:br>
            <a:endParaRPr lang="en-US" dirty="0"/>
          </a:p>
        </p:txBody>
      </p:sp>
      <p:pic>
        <p:nvPicPr>
          <p:cNvPr id="1026" name="Picture 2" descr="https://cdn.wccftech.com/wp-content/uploads/2019/11/cml-s_Page_01-1030x579.png">
            <a:extLst>
              <a:ext uri="{FF2B5EF4-FFF2-40B4-BE49-F238E27FC236}">
                <a16:creationId xmlns:a16="http://schemas.microsoft.com/office/drawing/2014/main" id="{14AA5EEC-556E-E94E-8A5D-BA1B965B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5" y="1484784"/>
            <a:ext cx="8099587" cy="455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61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A Style2" id="{785CC862-AD9E-B14B-8323-DEED5B510C8D}" vid="{4A6C5C6E-4F03-D64F-A432-ED0CCB7D2A6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 Style2" id="{785CC862-AD9E-B14B-8323-DEED5B510C8D}" vid="{08A5548E-C97E-4549-8CB2-1E907431C39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4411</TotalTime>
  <Words>2780</Words>
  <Application>Microsoft Macintosh PowerPoint</Application>
  <PresentationFormat>On-screen Show (4:3)</PresentationFormat>
  <Paragraphs>421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MS PGothic</vt:lpstr>
      <vt:lpstr>MS PGothic</vt:lpstr>
      <vt:lpstr>Arial</vt:lpstr>
      <vt:lpstr>Arial Narrow</vt:lpstr>
      <vt:lpstr>Calibri</vt:lpstr>
      <vt:lpstr>Calibri Light</vt:lpstr>
      <vt:lpstr>Cambria</vt:lpstr>
      <vt:lpstr>Segoe UI Semibold</vt:lpstr>
      <vt:lpstr>Times New Roman</vt:lpstr>
      <vt:lpstr>Trebuchet MS</vt:lpstr>
      <vt:lpstr>Wingdings</vt:lpstr>
      <vt:lpstr>Wingdings 2</vt:lpstr>
      <vt:lpstr>template2007</vt:lpstr>
      <vt:lpstr>Custom Design</vt:lpstr>
      <vt:lpstr>  CS 211 Computer Architecture Lecture 5: Inside a Modern Computer System</vt:lpstr>
      <vt:lpstr>We will study today</vt:lpstr>
      <vt:lpstr>Today’s Thought</vt:lpstr>
      <vt:lpstr>Today’s Thought …. By J Krishamurti</vt:lpstr>
      <vt:lpstr>What is inside a modern Desktop?</vt:lpstr>
      <vt:lpstr>What is inside a modern Desktop?</vt:lpstr>
      <vt:lpstr>What is inside a modern Desktop?</vt:lpstr>
      <vt:lpstr>What is inside a modern Desktop (Dell PC)?</vt:lpstr>
      <vt:lpstr>Intel’s 10 Core Core i9-10900K  </vt:lpstr>
      <vt:lpstr>Main Processor (1)</vt:lpstr>
      <vt:lpstr>A quad-core Homogeneous Processor Architecture</vt:lpstr>
      <vt:lpstr>Main Processor (2)</vt:lpstr>
      <vt:lpstr>What is inside a modern Desktop?</vt:lpstr>
      <vt:lpstr>PowerPoint Presentation</vt:lpstr>
      <vt:lpstr>PowerPoint Presentation</vt:lpstr>
      <vt:lpstr>PowerPoint Presentation</vt:lpstr>
      <vt:lpstr> GPU: NVIDIA® GeForce® RTX 2070 SUPER™ 8GB GDDR6</vt:lpstr>
      <vt:lpstr> GPU: NVIDIA® GeForce® RTX 2070 SUPER™ 8GB GDDR6</vt:lpstr>
      <vt:lpstr>What is inside a modern Desktop</vt:lpstr>
      <vt:lpstr>A Hard Disk</vt:lpstr>
      <vt:lpstr>What is inside a modern Desktop</vt:lpstr>
      <vt:lpstr>Beyond Spinning Disks</vt:lpstr>
      <vt:lpstr>Solid State Drives</vt:lpstr>
      <vt:lpstr>Solid State Drives (SSD)</vt:lpstr>
      <vt:lpstr>What is inside a modern Desktop</vt:lpstr>
      <vt:lpstr>Intel Optane Persistent Memory (2019)</vt:lpstr>
      <vt:lpstr>Intel Optane Persistent Memory (2019)</vt:lpstr>
      <vt:lpstr>What is inside a modern Desktop</vt:lpstr>
      <vt:lpstr>Main Memory (Volatile + Non-volatile)</vt:lpstr>
      <vt:lpstr>Main Memory: DRAM in the System</vt:lpstr>
      <vt:lpstr>What is inside a modern Desktop</vt:lpstr>
      <vt:lpstr>Buses</vt:lpstr>
      <vt:lpstr>Ethernet, WiFi, Bluetooth</vt:lpstr>
      <vt:lpstr>Computer Architecture Today – Lecture Summary </vt:lpstr>
      <vt:lpstr>References</vt:lpstr>
      <vt:lpstr>Advantages of Multicore Processing</vt:lpstr>
      <vt:lpstr>Issues with Multicore Processing</vt:lpstr>
      <vt:lpstr>PCI: Peripheral Component Interconnect Bus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305 Computer Architecture Lecture 3: Inside Modern Computers</dc:title>
  <dc:creator>Microsoft Office User</dc:creator>
  <dc:description>Redesign of slides created by Randal E. Bryant and David R. O'Hallaron</dc:description>
  <cp:lastModifiedBy>Microsoft Office User</cp:lastModifiedBy>
  <cp:revision>59</cp:revision>
  <cp:lastPrinted>2010-01-19T15:27:43Z</cp:lastPrinted>
  <dcterms:created xsi:type="dcterms:W3CDTF">2020-09-11T08:28:08Z</dcterms:created>
  <dcterms:modified xsi:type="dcterms:W3CDTF">2021-02-08T05:11:41Z</dcterms:modified>
</cp:coreProperties>
</file>